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764" autoAdjust="0"/>
  </p:normalViewPr>
  <p:slideViewPr>
    <p:cSldViewPr snapToGrid="0">
      <p:cViewPr varScale="1">
        <p:scale>
          <a:sx n="76" d="100"/>
          <a:sy n="76" d="100"/>
        </p:scale>
        <p:origin x="21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hyperlink" Target="http://matinspharma.com/"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matinspharma.com/"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matinspharma.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matinspharma.com/"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matinspharma.com/"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matinspharma.com/"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matinspharma.com/"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matinspharma.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matinspharma.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matinspharma.co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matinspharma.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03394-3ECD-44B0-B857-F45E73CD32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E30B8C8-08C3-4F0B-96BE-382BE5E6A3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
        <p:nvSpPr>
          <p:cNvPr id="4" name="Date Placeholder 3">
            <a:extLst>
              <a:ext uri="{FF2B5EF4-FFF2-40B4-BE49-F238E27FC236}">
                <a16:creationId xmlns:a16="http://schemas.microsoft.com/office/drawing/2014/main" id="{86307F24-3062-4AEC-A0C4-81CD9DAB85BA}"/>
              </a:ext>
            </a:extLst>
          </p:cNvPr>
          <p:cNvSpPr>
            <a:spLocks noGrp="1"/>
          </p:cNvSpPr>
          <p:nvPr>
            <p:ph type="dt" sz="half" idx="10"/>
          </p:nvPr>
        </p:nvSpPr>
        <p:spPr>
          <a:xfrm>
            <a:off x="838200" y="6356350"/>
            <a:ext cx="2743200" cy="365125"/>
          </a:xfrm>
          <a:prstGeom prst="rect">
            <a:avLst/>
          </a:prstGeom>
        </p:spPr>
        <p:txBody>
          <a:bodyPr/>
          <a:lstStyle/>
          <a:p>
            <a:fld id="{294BCE5A-544A-467C-AD72-8CF087B4328E}" type="datetimeFigureOut">
              <a:rPr lang="en-US" smtClean="0"/>
              <a:t>1/14/2021</a:t>
            </a:fld>
            <a:endParaRPr lang="en-US"/>
          </a:p>
        </p:txBody>
      </p:sp>
      <p:sp>
        <p:nvSpPr>
          <p:cNvPr id="5" name="Footer Placeholder 4">
            <a:extLst>
              <a:ext uri="{FF2B5EF4-FFF2-40B4-BE49-F238E27FC236}">
                <a16:creationId xmlns:a16="http://schemas.microsoft.com/office/drawing/2014/main" id="{A0C9211E-4D01-414D-AD05-B0CEE530BA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E6DE823-8A50-4EB2-97E7-676899F35C0D}"/>
              </a:ext>
            </a:extLst>
          </p:cNvPr>
          <p:cNvSpPr>
            <a:spLocks noGrp="1"/>
          </p:cNvSpPr>
          <p:nvPr>
            <p:ph type="sldNum" sz="quarter" idx="12"/>
          </p:nvPr>
        </p:nvSpPr>
        <p:spPr>
          <a:xfrm>
            <a:off x="8610600" y="6356350"/>
            <a:ext cx="2743200" cy="365125"/>
          </a:xfrm>
          <a:prstGeom prst="rect">
            <a:avLst/>
          </a:prstGeom>
        </p:spPr>
        <p:txBody>
          <a:bodyPr/>
          <a:lstStyle/>
          <a:p>
            <a:fld id="{54696EF4-447C-48C3-8394-30BFF0AC6FD7}" type="slidenum">
              <a:rPr lang="en-US" smtClean="0"/>
              <a:t>‹#›</a:t>
            </a:fld>
            <a:endParaRPr lang="en-US"/>
          </a:p>
        </p:txBody>
      </p:sp>
      <p:sp>
        <p:nvSpPr>
          <p:cNvPr id="7" name="Rectangle 6">
            <a:extLst>
              <a:ext uri="{FF2B5EF4-FFF2-40B4-BE49-F238E27FC236}">
                <a16:creationId xmlns:a16="http://schemas.microsoft.com/office/drawing/2014/main" id="{9C7E1228-C81F-4D0A-B792-CAA2CEDC4E2E}"/>
              </a:ext>
            </a:extLst>
          </p:cNvPr>
          <p:cNvSpPr/>
          <p:nvPr userDrawn="1"/>
        </p:nvSpPr>
        <p:spPr>
          <a:xfrm>
            <a:off x="0" y="6137031"/>
            <a:ext cx="12192000" cy="7209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B4ABA8E1-98BA-46A7-BFC0-BEC487EBBD30}"/>
              </a:ext>
            </a:extLst>
          </p:cNvPr>
          <p:cNvSpPr txBox="1"/>
          <p:nvPr userDrawn="1"/>
        </p:nvSpPr>
        <p:spPr>
          <a:xfrm>
            <a:off x="4297973" y="6418327"/>
            <a:ext cx="3596054" cy="369332"/>
          </a:xfrm>
          <a:prstGeom prst="rect">
            <a:avLst/>
          </a:prstGeom>
          <a:noFill/>
        </p:spPr>
        <p:txBody>
          <a:bodyPr wrap="square" rtlCol="0">
            <a:spAutoFit/>
          </a:bodyPr>
          <a:lstStyle/>
          <a:p>
            <a:pPr algn="ctr"/>
            <a:r>
              <a:rPr lang="en-IN" dirty="0">
                <a:solidFill>
                  <a:schemeClr val="bg1"/>
                </a:solidFill>
                <a:hlinkClick r:id="rId2">
                  <a:extLst>
                    <a:ext uri="{A12FA001-AC4F-418D-AE19-62706E023703}">
                      <ahyp:hlinkClr xmlns:ahyp="http://schemas.microsoft.com/office/drawing/2018/hyperlinkcolor" val="tx"/>
                    </a:ext>
                  </a:extLst>
                </a:hlinkClick>
              </a:rPr>
              <a:t>www.matinspharma.com</a:t>
            </a:r>
            <a:endParaRPr lang="en-IN" dirty="0">
              <a:solidFill>
                <a:schemeClr val="bg1"/>
              </a:solidFill>
            </a:endParaRPr>
          </a:p>
        </p:txBody>
      </p:sp>
      <p:sp>
        <p:nvSpPr>
          <p:cNvPr id="9" name="TextBox 8">
            <a:extLst>
              <a:ext uri="{FF2B5EF4-FFF2-40B4-BE49-F238E27FC236}">
                <a16:creationId xmlns:a16="http://schemas.microsoft.com/office/drawing/2014/main" id="{87F340F2-5DDC-4CA5-A3C9-ACA0A7284B44}"/>
              </a:ext>
            </a:extLst>
          </p:cNvPr>
          <p:cNvSpPr txBox="1"/>
          <p:nvPr userDrawn="1"/>
        </p:nvSpPr>
        <p:spPr>
          <a:xfrm>
            <a:off x="4458433" y="6180937"/>
            <a:ext cx="3275133" cy="369332"/>
          </a:xfrm>
          <a:prstGeom prst="rect">
            <a:avLst/>
          </a:prstGeom>
          <a:noFill/>
        </p:spPr>
        <p:txBody>
          <a:bodyPr wrap="square" rtlCol="0">
            <a:spAutoFit/>
          </a:bodyPr>
          <a:lstStyle/>
          <a:p>
            <a:pPr algn="ctr"/>
            <a:r>
              <a:rPr lang="en-IN" dirty="0">
                <a:solidFill>
                  <a:schemeClr val="bg1"/>
                </a:solidFill>
              </a:rPr>
              <a:t>Ph. 82840 10553, 9915569932</a:t>
            </a:r>
          </a:p>
        </p:txBody>
      </p:sp>
    </p:spTree>
    <p:extLst>
      <p:ext uri="{BB962C8B-B14F-4D97-AF65-F5344CB8AC3E}">
        <p14:creationId xmlns:p14="http://schemas.microsoft.com/office/powerpoint/2010/main" val="34395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986F6-9493-4142-B17E-4B439C84000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66FC88C-967C-4016-AD93-A328CABB73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2928C31-EA0F-409F-9995-7E4D0A951E39}"/>
              </a:ext>
            </a:extLst>
          </p:cNvPr>
          <p:cNvSpPr>
            <a:spLocks noGrp="1"/>
          </p:cNvSpPr>
          <p:nvPr>
            <p:ph type="dt" sz="half" idx="10"/>
          </p:nvPr>
        </p:nvSpPr>
        <p:spPr>
          <a:xfrm>
            <a:off x="838200" y="6356350"/>
            <a:ext cx="2743200" cy="365125"/>
          </a:xfrm>
          <a:prstGeom prst="rect">
            <a:avLst/>
          </a:prstGeom>
        </p:spPr>
        <p:txBody>
          <a:bodyPr/>
          <a:lstStyle/>
          <a:p>
            <a:fld id="{294BCE5A-544A-467C-AD72-8CF087B4328E}" type="datetimeFigureOut">
              <a:rPr lang="en-US" smtClean="0"/>
              <a:t>1/14/2021</a:t>
            </a:fld>
            <a:endParaRPr lang="en-US"/>
          </a:p>
        </p:txBody>
      </p:sp>
      <p:sp>
        <p:nvSpPr>
          <p:cNvPr id="5" name="Footer Placeholder 4">
            <a:extLst>
              <a:ext uri="{FF2B5EF4-FFF2-40B4-BE49-F238E27FC236}">
                <a16:creationId xmlns:a16="http://schemas.microsoft.com/office/drawing/2014/main" id="{4C420A82-2823-457B-9FA1-D1F9C12C8F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1714CAD-9ED4-4B75-BE1A-5D9B6DAA0B82}"/>
              </a:ext>
            </a:extLst>
          </p:cNvPr>
          <p:cNvSpPr>
            <a:spLocks noGrp="1"/>
          </p:cNvSpPr>
          <p:nvPr>
            <p:ph type="sldNum" sz="quarter" idx="12"/>
          </p:nvPr>
        </p:nvSpPr>
        <p:spPr>
          <a:xfrm>
            <a:off x="8610600" y="6356350"/>
            <a:ext cx="2743200" cy="365125"/>
          </a:xfrm>
          <a:prstGeom prst="rect">
            <a:avLst/>
          </a:prstGeom>
        </p:spPr>
        <p:txBody>
          <a:bodyPr/>
          <a:lstStyle/>
          <a:p>
            <a:fld id="{54696EF4-447C-48C3-8394-30BFF0AC6FD7}" type="slidenum">
              <a:rPr lang="en-US" smtClean="0"/>
              <a:t>‹#›</a:t>
            </a:fld>
            <a:endParaRPr lang="en-US"/>
          </a:p>
        </p:txBody>
      </p:sp>
      <p:sp>
        <p:nvSpPr>
          <p:cNvPr id="7" name="Rectangle 6">
            <a:extLst>
              <a:ext uri="{FF2B5EF4-FFF2-40B4-BE49-F238E27FC236}">
                <a16:creationId xmlns:a16="http://schemas.microsoft.com/office/drawing/2014/main" id="{851FAE22-29C5-4FB7-A35A-9451B5449A79}"/>
              </a:ext>
            </a:extLst>
          </p:cNvPr>
          <p:cNvSpPr/>
          <p:nvPr userDrawn="1"/>
        </p:nvSpPr>
        <p:spPr>
          <a:xfrm>
            <a:off x="0" y="6137031"/>
            <a:ext cx="12192000" cy="7209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A4780581-2BA2-4C42-A224-5AB5A17C9C13}"/>
              </a:ext>
            </a:extLst>
          </p:cNvPr>
          <p:cNvSpPr txBox="1"/>
          <p:nvPr userDrawn="1"/>
        </p:nvSpPr>
        <p:spPr>
          <a:xfrm>
            <a:off x="4297973" y="6418327"/>
            <a:ext cx="3596054" cy="369332"/>
          </a:xfrm>
          <a:prstGeom prst="rect">
            <a:avLst/>
          </a:prstGeom>
          <a:noFill/>
        </p:spPr>
        <p:txBody>
          <a:bodyPr wrap="square" rtlCol="0">
            <a:spAutoFit/>
          </a:bodyPr>
          <a:lstStyle/>
          <a:p>
            <a:pPr algn="ctr"/>
            <a:r>
              <a:rPr lang="en-IN" dirty="0">
                <a:solidFill>
                  <a:schemeClr val="bg1"/>
                </a:solidFill>
                <a:hlinkClick r:id="rId2">
                  <a:extLst>
                    <a:ext uri="{A12FA001-AC4F-418D-AE19-62706E023703}">
                      <ahyp:hlinkClr xmlns:ahyp="http://schemas.microsoft.com/office/drawing/2018/hyperlinkcolor" val="tx"/>
                    </a:ext>
                  </a:extLst>
                </a:hlinkClick>
              </a:rPr>
              <a:t>www.matinspharma.com</a:t>
            </a:r>
            <a:endParaRPr lang="en-IN" dirty="0">
              <a:solidFill>
                <a:schemeClr val="bg1"/>
              </a:solidFill>
            </a:endParaRPr>
          </a:p>
        </p:txBody>
      </p:sp>
      <p:sp>
        <p:nvSpPr>
          <p:cNvPr id="9" name="TextBox 8">
            <a:extLst>
              <a:ext uri="{FF2B5EF4-FFF2-40B4-BE49-F238E27FC236}">
                <a16:creationId xmlns:a16="http://schemas.microsoft.com/office/drawing/2014/main" id="{3E0FB551-DA59-464A-82C5-A10A76CE17BC}"/>
              </a:ext>
            </a:extLst>
          </p:cNvPr>
          <p:cNvSpPr txBox="1"/>
          <p:nvPr userDrawn="1"/>
        </p:nvSpPr>
        <p:spPr>
          <a:xfrm>
            <a:off x="4458433" y="6180937"/>
            <a:ext cx="3275133" cy="369332"/>
          </a:xfrm>
          <a:prstGeom prst="rect">
            <a:avLst/>
          </a:prstGeom>
          <a:noFill/>
        </p:spPr>
        <p:txBody>
          <a:bodyPr wrap="square" rtlCol="0">
            <a:spAutoFit/>
          </a:bodyPr>
          <a:lstStyle/>
          <a:p>
            <a:pPr algn="ctr"/>
            <a:r>
              <a:rPr lang="en-IN" dirty="0">
                <a:solidFill>
                  <a:schemeClr val="bg1"/>
                </a:solidFill>
              </a:rPr>
              <a:t>Ph. 82840 10553, 9915569932</a:t>
            </a:r>
          </a:p>
        </p:txBody>
      </p:sp>
    </p:spTree>
    <p:extLst>
      <p:ext uri="{BB962C8B-B14F-4D97-AF65-F5344CB8AC3E}">
        <p14:creationId xmlns:p14="http://schemas.microsoft.com/office/powerpoint/2010/main" val="176515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B12C10-D37C-49F9-9FC9-ECFD63DD5B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23970C7-1C78-4F36-A0A1-8B4C31D0E7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4D9ED16-F8DC-4DCB-B9F9-A6D6C154B259}"/>
              </a:ext>
            </a:extLst>
          </p:cNvPr>
          <p:cNvSpPr>
            <a:spLocks noGrp="1"/>
          </p:cNvSpPr>
          <p:nvPr>
            <p:ph type="dt" sz="half" idx="10"/>
          </p:nvPr>
        </p:nvSpPr>
        <p:spPr>
          <a:xfrm>
            <a:off x="838200" y="6356350"/>
            <a:ext cx="2743200" cy="365125"/>
          </a:xfrm>
          <a:prstGeom prst="rect">
            <a:avLst/>
          </a:prstGeom>
        </p:spPr>
        <p:txBody>
          <a:bodyPr/>
          <a:lstStyle/>
          <a:p>
            <a:fld id="{294BCE5A-544A-467C-AD72-8CF087B4328E}" type="datetimeFigureOut">
              <a:rPr lang="en-US" smtClean="0"/>
              <a:t>1/14/2021</a:t>
            </a:fld>
            <a:endParaRPr lang="en-US"/>
          </a:p>
        </p:txBody>
      </p:sp>
      <p:sp>
        <p:nvSpPr>
          <p:cNvPr id="5" name="Footer Placeholder 4">
            <a:extLst>
              <a:ext uri="{FF2B5EF4-FFF2-40B4-BE49-F238E27FC236}">
                <a16:creationId xmlns:a16="http://schemas.microsoft.com/office/drawing/2014/main" id="{07CB5F8F-E9F4-484B-9A31-5F527084EF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258014-6E9E-4C7F-B0E1-4E63DCFDDBC1}"/>
              </a:ext>
            </a:extLst>
          </p:cNvPr>
          <p:cNvSpPr>
            <a:spLocks noGrp="1"/>
          </p:cNvSpPr>
          <p:nvPr>
            <p:ph type="sldNum" sz="quarter" idx="12"/>
          </p:nvPr>
        </p:nvSpPr>
        <p:spPr>
          <a:xfrm>
            <a:off x="8610600" y="6356350"/>
            <a:ext cx="2743200" cy="365125"/>
          </a:xfrm>
          <a:prstGeom prst="rect">
            <a:avLst/>
          </a:prstGeom>
        </p:spPr>
        <p:txBody>
          <a:bodyPr/>
          <a:lstStyle/>
          <a:p>
            <a:fld id="{54696EF4-447C-48C3-8394-30BFF0AC6FD7}" type="slidenum">
              <a:rPr lang="en-US" smtClean="0"/>
              <a:t>‹#›</a:t>
            </a:fld>
            <a:endParaRPr lang="en-US"/>
          </a:p>
        </p:txBody>
      </p:sp>
      <p:sp>
        <p:nvSpPr>
          <p:cNvPr id="7" name="Rectangle 6">
            <a:extLst>
              <a:ext uri="{FF2B5EF4-FFF2-40B4-BE49-F238E27FC236}">
                <a16:creationId xmlns:a16="http://schemas.microsoft.com/office/drawing/2014/main" id="{F1D6A9C4-7BFE-494E-8033-AAFE2CA6B967}"/>
              </a:ext>
            </a:extLst>
          </p:cNvPr>
          <p:cNvSpPr/>
          <p:nvPr userDrawn="1"/>
        </p:nvSpPr>
        <p:spPr>
          <a:xfrm>
            <a:off x="0" y="6137031"/>
            <a:ext cx="12192000" cy="7209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129EFEDE-9470-43A1-B5EF-77B89DF733BB}"/>
              </a:ext>
            </a:extLst>
          </p:cNvPr>
          <p:cNvSpPr txBox="1"/>
          <p:nvPr userDrawn="1"/>
        </p:nvSpPr>
        <p:spPr>
          <a:xfrm>
            <a:off x="4297973" y="6418327"/>
            <a:ext cx="3596054" cy="369332"/>
          </a:xfrm>
          <a:prstGeom prst="rect">
            <a:avLst/>
          </a:prstGeom>
          <a:noFill/>
        </p:spPr>
        <p:txBody>
          <a:bodyPr wrap="square" rtlCol="0">
            <a:spAutoFit/>
          </a:bodyPr>
          <a:lstStyle/>
          <a:p>
            <a:pPr algn="ctr"/>
            <a:r>
              <a:rPr lang="en-IN" dirty="0">
                <a:solidFill>
                  <a:schemeClr val="bg1"/>
                </a:solidFill>
                <a:hlinkClick r:id="rId2">
                  <a:extLst>
                    <a:ext uri="{A12FA001-AC4F-418D-AE19-62706E023703}">
                      <ahyp:hlinkClr xmlns:ahyp="http://schemas.microsoft.com/office/drawing/2018/hyperlinkcolor" val="tx"/>
                    </a:ext>
                  </a:extLst>
                </a:hlinkClick>
              </a:rPr>
              <a:t>www.matinspharma.com</a:t>
            </a:r>
            <a:endParaRPr lang="en-IN" dirty="0">
              <a:solidFill>
                <a:schemeClr val="bg1"/>
              </a:solidFill>
            </a:endParaRPr>
          </a:p>
        </p:txBody>
      </p:sp>
      <p:sp>
        <p:nvSpPr>
          <p:cNvPr id="9" name="TextBox 8">
            <a:extLst>
              <a:ext uri="{FF2B5EF4-FFF2-40B4-BE49-F238E27FC236}">
                <a16:creationId xmlns:a16="http://schemas.microsoft.com/office/drawing/2014/main" id="{61962B4A-9543-4D68-A7AA-F166AFA9072C}"/>
              </a:ext>
            </a:extLst>
          </p:cNvPr>
          <p:cNvSpPr txBox="1"/>
          <p:nvPr userDrawn="1"/>
        </p:nvSpPr>
        <p:spPr>
          <a:xfrm>
            <a:off x="4458433" y="6180937"/>
            <a:ext cx="3275133" cy="369332"/>
          </a:xfrm>
          <a:prstGeom prst="rect">
            <a:avLst/>
          </a:prstGeom>
          <a:noFill/>
        </p:spPr>
        <p:txBody>
          <a:bodyPr wrap="square" rtlCol="0">
            <a:spAutoFit/>
          </a:bodyPr>
          <a:lstStyle/>
          <a:p>
            <a:pPr algn="ctr"/>
            <a:r>
              <a:rPr lang="en-IN" dirty="0">
                <a:solidFill>
                  <a:schemeClr val="bg1"/>
                </a:solidFill>
              </a:rPr>
              <a:t>Ph. 82840 10553, 9915569932</a:t>
            </a:r>
          </a:p>
        </p:txBody>
      </p:sp>
    </p:spTree>
    <p:extLst>
      <p:ext uri="{BB962C8B-B14F-4D97-AF65-F5344CB8AC3E}">
        <p14:creationId xmlns:p14="http://schemas.microsoft.com/office/powerpoint/2010/main" val="383054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B37E9-860C-4048-89D0-18467A2202A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8A26DC8-7D85-467F-A832-62FD1EB585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1FE64B7-50AB-479D-A2DE-7CB0C7D1AB4B}"/>
              </a:ext>
            </a:extLst>
          </p:cNvPr>
          <p:cNvSpPr>
            <a:spLocks noGrp="1"/>
          </p:cNvSpPr>
          <p:nvPr>
            <p:ph type="dt" sz="half" idx="10"/>
          </p:nvPr>
        </p:nvSpPr>
        <p:spPr>
          <a:xfrm>
            <a:off x="838200" y="6356350"/>
            <a:ext cx="2743200" cy="365125"/>
          </a:xfrm>
          <a:prstGeom prst="rect">
            <a:avLst/>
          </a:prstGeom>
        </p:spPr>
        <p:txBody>
          <a:bodyPr/>
          <a:lstStyle/>
          <a:p>
            <a:fld id="{294BCE5A-544A-467C-AD72-8CF087B4328E}" type="datetimeFigureOut">
              <a:rPr lang="en-US" smtClean="0"/>
              <a:t>1/14/2021</a:t>
            </a:fld>
            <a:endParaRPr lang="en-US"/>
          </a:p>
        </p:txBody>
      </p:sp>
      <p:sp>
        <p:nvSpPr>
          <p:cNvPr id="5" name="Footer Placeholder 4">
            <a:extLst>
              <a:ext uri="{FF2B5EF4-FFF2-40B4-BE49-F238E27FC236}">
                <a16:creationId xmlns:a16="http://schemas.microsoft.com/office/drawing/2014/main" id="{C05B9489-B95B-40C3-BB09-50123B0530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5BF2CFC-E14E-4E95-8DE8-EEDDE57440BD}"/>
              </a:ext>
            </a:extLst>
          </p:cNvPr>
          <p:cNvSpPr>
            <a:spLocks noGrp="1"/>
          </p:cNvSpPr>
          <p:nvPr>
            <p:ph type="sldNum" sz="quarter" idx="12"/>
          </p:nvPr>
        </p:nvSpPr>
        <p:spPr>
          <a:xfrm>
            <a:off x="8610600" y="6356350"/>
            <a:ext cx="2743200" cy="365125"/>
          </a:xfrm>
          <a:prstGeom prst="rect">
            <a:avLst/>
          </a:prstGeom>
        </p:spPr>
        <p:txBody>
          <a:bodyPr/>
          <a:lstStyle/>
          <a:p>
            <a:fld id="{54696EF4-447C-48C3-8394-30BFF0AC6FD7}" type="slidenum">
              <a:rPr lang="en-US" smtClean="0"/>
              <a:t>‹#›</a:t>
            </a:fld>
            <a:endParaRPr lang="en-US"/>
          </a:p>
        </p:txBody>
      </p:sp>
      <p:sp>
        <p:nvSpPr>
          <p:cNvPr id="7" name="Rectangle 6">
            <a:extLst>
              <a:ext uri="{FF2B5EF4-FFF2-40B4-BE49-F238E27FC236}">
                <a16:creationId xmlns:a16="http://schemas.microsoft.com/office/drawing/2014/main" id="{7B99137E-FAB6-4876-805C-CCCB68B3CD66}"/>
              </a:ext>
            </a:extLst>
          </p:cNvPr>
          <p:cNvSpPr/>
          <p:nvPr userDrawn="1"/>
        </p:nvSpPr>
        <p:spPr>
          <a:xfrm>
            <a:off x="0" y="6137031"/>
            <a:ext cx="12192000" cy="7209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759B3D75-BA04-4997-8A63-BFC91B19DDAD}"/>
              </a:ext>
            </a:extLst>
          </p:cNvPr>
          <p:cNvSpPr txBox="1"/>
          <p:nvPr userDrawn="1"/>
        </p:nvSpPr>
        <p:spPr>
          <a:xfrm>
            <a:off x="4297973" y="6418327"/>
            <a:ext cx="3596054" cy="369332"/>
          </a:xfrm>
          <a:prstGeom prst="rect">
            <a:avLst/>
          </a:prstGeom>
          <a:noFill/>
        </p:spPr>
        <p:txBody>
          <a:bodyPr wrap="square" rtlCol="0">
            <a:spAutoFit/>
          </a:bodyPr>
          <a:lstStyle/>
          <a:p>
            <a:pPr algn="ctr"/>
            <a:r>
              <a:rPr lang="en-IN" dirty="0">
                <a:solidFill>
                  <a:schemeClr val="bg1"/>
                </a:solidFill>
                <a:hlinkClick r:id="rId2">
                  <a:extLst>
                    <a:ext uri="{A12FA001-AC4F-418D-AE19-62706E023703}">
                      <ahyp:hlinkClr xmlns:ahyp="http://schemas.microsoft.com/office/drawing/2018/hyperlinkcolor" val="tx"/>
                    </a:ext>
                  </a:extLst>
                </a:hlinkClick>
              </a:rPr>
              <a:t>www.matinspharma.com</a:t>
            </a:r>
            <a:endParaRPr lang="en-IN" dirty="0">
              <a:solidFill>
                <a:schemeClr val="bg1"/>
              </a:solidFill>
            </a:endParaRPr>
          </a:p>
        </p:txBody>
      </p:sp>
      <p:sp>
        <p:nvSpPr>
          <p:cNvPr id="9" name="TextBox 8">
            <a:extLst>
              <a:ext uri="{FF2B5EF4-FFF2-40B4-BE49-F238E27FC236}">
                <a16:creationId xmlns:a16="http://schemas.microsoft.com/office/drawing/2014/main" id="{CB1976DE-11BF-4883-BE2E-476700D1CC0C}"/>
              </a:ext>
            </a:extLst>
          </p:cNvPr>
          <p:cNvSpPr txBox="1"/>
          <p:nvPr userDrawn="1"/>
        </p:nvSpPr>
        <p:spPr>
          <a:xfrm>
            <a:off x="4458433" y="6180937"/>
            <a:ext cx="3275133" cy="369332"/>
          </a:xfrm>
          <a:prstGeom prst="rect">
            <a:avLst/>
          </a:prstGeom>
          <a:noFill/>
        </p:spPr>
        <p:txBody>
          <a:bodyPr wrap="square" rtlCol="0">
            <a:spAutoFit/>
          </a:bodyPr>
          <a:lstStyle/>
          <a:p>
            <a:pPr algn="ctr"/>
            <a:r>
              <a:rPr lang="en-IN" dirty="0">
                <a:solidFill>
                  <a:schemeClr val="bg1"/>
                </a:solidFill>
              </a:rPr>
              <a:t>Ph. 82840 10553, 9915569932</a:t>
            </a:r>
          </a:p>
        </p:txBody>
      </p:sp>
    </p:spTree>
    <p:extLst>
      <p:ext uri="{BB962C8B-B14F-4D97-AF65-F5344CB8AC3E}">
        <p14:creationId xmlns:p14="http://schemas.microsoft.com/office/powerpoint/2010/main" val="2600720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C28D2-53C8-4113-BBEA-23DE22702F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1702291-BE18-40B5-A046-2CF3782206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418EEC-5242-4D28-9E43-551E56D6DB29}"/>
              </a:ext>
            </a:extLst>
          </p:cNvPr>
          <p:cNvSpPr>
            <a:spLocks noGrp="1"/>
          </p:cNvSpPr>
          <p:nvPr>
            <p:ph type="dt" sz="half" idx="10"/>
          </p:nvPr>
        </p:nvSpPr>
        <p:spPr>
          <a:xfrm>
            <a:off x="838200" y="6356350"/>
            <a:ext cx="2743200" cy="365125"/>
          </a:xfrm>
          <a:prstGeom prst="rect">
            <a:avLst/>
          </a:prstGeom>
        </p:spPr>
        <p:txBody>
          <a:bodyPr/>
          <a:lstStyle/>
          <a:p>
            <a:fld id="{294BCE5A-544A-467C-AD72-8CF087B4328E}" type="datetimeFigureOut">
              <a:rPr lang="en-US" smtClean="0"/>
              <a:t>1/14/2021</a:t>
            </a:fld>
            <a:endParaRPr lang="en-US"/>
          </a:p>
        </p:txBody>
      </p:sp>
      <p:sp>
        <p:nvSpPr>
          <p:cNvPr id="5" name="Footer Placeholder 4">
            <a:extLst>
              <a:ext uri="{FF2B5EF4-FFF2-40B4-BE49-F238E27FC236}">
                <a16:creationId xmlns:a16="http://schemas.microsoft.com/office/drawing/2014/main" id="{215AE038-D1A9-4D18-9880-D3BB1093B8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A9DFB0-BEBF-4FAE-A43A-41BF36D780C8}"/>
              </a:ext>
            </a:extLst>
          </p:cNvPr>
          <p:cNvSpPr>
            <a:spLocks noGrp="1"/>
          </p:cNvSpPr>
          <p:nvPr>
            <p:ph type="sldNum" sz="quarter" idx="12"/>
          </p:nvPr>
        </p:nvSpPr>
        <p:spPr>
          <a:xfrm>
            <a:off x="8610600" y="6356350"/>
            <a:ext cx="2743200" cy="365125"/>
          </a:xfrm>
          <a:prstGeom prst="rect">
            <a:avLst/>
          </a:prstGeom>
        </p:spPr>
        <p:txBody>
          <a:bodyPr/>
          <a:lstStyle/>
          <a:p>
            <a:fld id="{54696EF4-447C-48C3-8394-30BFF0AC6FD7}" type="slidenum">
              <a:rPr lang="en-US" smtClean="0"/>
              <a:t>‹#›</a:t>
            </a:fld>
            <a:endParaRPr lang="en-US"/>
          </a:p>
        </p:txBody>
      </p:sp>
      <p:sp>
        <p:nvSpPr>
          <p:cNvPr id="7" name="Rectangle 6">
            <a:extLst>
              <a:ext uri="{FF2B5EF4-FFF2-40B4-BE49-F238E27FC236}">
                <a16:creationId xmlns:a16="http://schemas.microsoft.com/office/drawing/2014/main" id="{0CF642DE-2D03-42B1-B638-6AE1ABC32058}"/>
              </a:ext>
            </a:extLst>
          </p:cNvPr>
          <p:cNvSpPr/>
          <p:nvPr userDrawn="1"/>
        </p:nvSpPr>
        <p:spPr>
          <a:xfrm>
            <a:off x="0" y="6137031"/>
            <a:ext cx="12192000" cy="7209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BA658AA9-351D-41C9-9383-39318063B107}"/>
              </a:ext>
            </a:extLst>
          </p:cNvPr>
          <p:cNvSpPr txBox="1"/>
          <p:nvPr userDrawn="1"/>
        </p:nvSpPr>
        <p:spPr>
          <a:xfrm>
            <a:off x="4297973" y="6418327"/>
            <a:ext cx="3596054" cy="369332"/>
          </a:xfrm>
          <a:prstGeom prst="rect">
            <a:avLst/>
          </a:prstGeom>
          <a:noFill/>
        </p:spPr>
        <p:txBody>
          <a:bodyPr wrap="square" rtlCol="0">
            <a:spAutoFit/>
          </a:bodyPr>
          <a:lstStyle/>
          <a:p>
            <a:pPr algn="ctr"/>
            <a:r>
              <a:rPr lang="en-IN" dirty="0">
                <a:solidFill>
                  <a:schemeClr val="bg1"/>
                </a:solidFill>
                <a:hlinkClick r:id="rId2">
                  <a:extLst>
                    <a:ext uri="{A12FA001-AC4F-418D-AE19-62706E023703}">
                      <ahyp:hlinkClr xmlns:ahyp="http://schemas.microsoft.com/office/drawing/2018/hyperlinkcolor" val="tx"/>
                    </a:ext>
                  </a:extLst>
                </a:hlinkClick>
              </a:rPr>
              <a:t>www.matinspharma.com</a:t>
            </a:r>
            <a:endParaRPr lang="en-IN" dirty="0">
              <a:solidFill>
                <a:schemeClr val="bg1"/>
              </a:solidFill>
            </a:endParaRPr>
          </a:p>
        </p:txBody>
      </p:sp>
      <p:sp>
        <p:nvSpPr>
          <p:cNvPr id="9" name="TextBox 8">
            <a:extLst>
              <a:ext uri="{FF2B5EF4-FFF2-40B4-BE49-F238E27FC236}">
                <a16:creationId xmlns:a16="http://schemas.microsoft.com/office/drawing/2014/main" id="{20BFA0B3-9A5B-4AC4-B9C5-615A28D572CC}"/>
              </a:ext>
            </a:extLst>
          </p:cNvPr>
          <p:cNvSpPr txBox="1"/>
          <p:nvPr userDrawn="1"/>
        </p:nvSpPr>
        <p:spPr>
          <a:xfrm>
            <a:off x="4458433" y="6180937"/>
            <a:ext cx="3275133" cy="369332"/>
          </a:xfrm>
          <a:prstGeom prst="rect">
            <a:avLst/>
          </a:prstGeom>
          <a:noFill/>
        </p:spPr>
        <p:txBody>
          <a:bodyPr wrap="square" rtlCol="0">
            <a:spAutoFit/>
          </a:bodyPr>
          <a:lstStyle/>
          <a:p>
            <a:pPr algn="ctr"/>
            <a:r>
              <a:rPr lang="en-IN" dirty="0">
                <a:solidFill>
                  <a:schemeClr val="bg1"/>
                </a:solidFill>
              </a:rPr>
              <a:t>Ph. 82840 10553, 9915569932</a:t>
            </a:r>
          </a:p>
        </p:txBody>
      </p:sp>
    </p:spTree>
    <p:extLst>
      <p:ext uri="{BB962C8B-B14F-4D97-AF65-F5344CB8AC3E}">
        <p14:creationId xmlns:p14="http://schemas.microsoft.com/office/powerpoint/2010/main" val="4291476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1297B-A6D8-41F6-B98D-F983FF61D3A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0A5A4FE-716A-4FDF-80EA-3CBAFFAE1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BAF2B54-06B5-436E-AD3B-FEB45CC90E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53DC007-25AC-46AC-977B-806EC90C4B27}"/>
              </a:ext>
            </a:extLst>
          </p:cNvPr>
          <p:cNvSpPr>
            <a:spLocks noGrp="1"/>
          </p:cNvSpPr>
          <p:nvPr>
            <p:ph type="dt" sz="half" idx="10"/>
          </p:nvPr>
        </p:nvSpPr>
        <p:spPr>
          <a:xfrm>
            <a:off x="838200" y="6356350"/>
            <a:ext cx="2743200" cy="365125"/>
          </a:xfrm>
          <a:prstGeom prst="rect">
            <a:avLst/>
          </a:prstGeom>
        </p:spPr>
        <p:txBody>
          <a:bodyPr/>
          <a:lstStyle/>
          <a:p>
            <a:fld id="{294BCE5A-544A-467C-AD72-8CF087B4328E}" type="datetimeFigureOut">
              <a:rPr lang="en-US" smtClean="0"/>
              <a:t>1/14/2021</a:t>
            </a:fld>
            <a:endParaRPr lang="en-US"/>
          </a:p>
        </p:txBody>
      </p:sp>
      <p:sp>
        <p:nvSpPr>
          <p:cNvPr id="6" name="Footer Placeholder 5">
            <a:extLst>
              <a:ext uri="{FF2B5EF4-FFF2-40B4-BE49-F238E27FC236}">
                <a16:creationId xmlns:a16="http://schemas.microsoft.com/office/drawing/2014/main" id="{30D56A36-57FF-4E8F-990F-54F7073715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A7007E9-99D6-4C10-8372-C07441D85CB0}"/>
              </a:ext>
            </a:extLst>
          </p:cNvPr>
          <p:cNvSpPr>
            <a:spLocks noGrp="1"/>
          </p:cNvSpPr>
          <p:nvPr>
            <p:ph type="sldNum" sz="quarter" idx="12"/>
          </p:nvPr>
        </p:nvSpPr>
        <p:spPr>
          <a:xfrm>
            <a:off x="8610600" y="6356350"/>
            <a:ext cx="2743200" cy="365125"/>
          </a:xfrm>
          <a:prstGeom prst="rect">
            <a:avLst/>
          </a:prstGeom>
        </p:spPr>
        <p:txBody>
          <a:bodyPr/>
          <a:lstStyle/>
          <a:p>
            <a:fld id="{54696EF4-447C-48C3-8394-30BFF0AC6FD7}" type="slidenum">
              <a:rPr lang="en-US" smtClean="0"/>
              <a:t>‹#›</a:t>
            </a:fld>
            <a:endParaRPr lang="en-US"/>
          </a:p>
        </p:txBody>
      </p:sp>
      <p:sp>
        <p:nvSpPr>
          <p:cNvPr id="8" name="Rectangle 7">
            <a:extLst>
              <a:ext uri="{FF2B5EF4-FFF2-40B4-BE49-F238E27FC236}">
                <a16:creationId xmlns:a16="http://schemas.microsoft.com/office/drawing/2014/main" id="{8C5349D4-D638-49B0-9274-7D02325D37B3}"/>
              </a:ext>
            </a:extLst>
          </p:cNvPr>
          <p:cNvSpPr/>
          <p:nvPr userDrawn="1"/>
        </p:nvSpPr>
        <p:spPr>
          <a:xfrm>
            <a:off x="0" y="6137031"/>
            <a:ext cx="12192000" cy="7209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a16="http://schemas.microsoft.com/office/drawing/2014/main" id="{EA50EC80-3C99-4D0E-B8B8-DE607FD53BA7}"/>
              </a:ext>
            </a:extLst>
          </p:cNvPr>
          <p:cNvSpPr txBox="1"/>
          <p:nvPr userDrawn="1"/>
        </p:nvSpPr>
        <p:spPr>
          <a:xfrm>
            <a:off x="4297973" y="6418327"/>
            <a:ext cx="3596054" cy="369332"/>
          </a:xfrm>
          <a:prstGeom prst="rect">
            <a:avLst/>
          </a:prstGeom>
          <a:noFill/>
        </p:spPr>
        <p:txBody>
          <a:bodyPr wrap="square" rtlCol="0">
            <a:spAutoFit/>
          </a:bodyPr>
          <a:lstStyle/>
          <a:p>
            <a:pPr algn="ctr"/>
            <a:r>
              <a:rPr lang="en-IN" dirty="0">
                <a:solidFill>
                  <a:schemeClr val="bg1"/>
                </a:solidFill>
                <a:hlinkClick r:id="rId2">
                  <a:extLst>
                    <a:ext uri="{A12FA001-AC4F-418D-AE19-62706E023703}">
                      <ahyp:hlinkClr xmlns:ahyp="http://schemas.microsoft.com/office/drawing/2018/hyperlinkcolor" val="tx"/>
                    </a:ext>
                  </a:extLst>
                </a:hlinkClick>
              </a:rPr>
              <a:t>www.matinspharma.com</a:t>
            </a:r>
            <a:endParaRPr lang="en-IN" dirty="0">
              <a:solidFill>
                <a:schemeClr val="bg1"/>
              </a:solidFill>
            </a:endParaRPr>
          </a:p>
        </p:txBody>
      </p:sp>
      <p:sp>
        <p:nvSpPr>
          <p:cNvPr id="10" name="TextBox 9">
            <a:extLst>
              <a:ext uri="{FF2B5EF4-FFF2-40B4-BE49-F238E27FC236}">
                <a16:creationId xmlns:a16="http://schemas.microsoft.com/office/drawing/2014/main" id="{7CD669D6-1B86-4A1D-B710-3E65C5F09426}"/>
              </a:ext>
            </a:extLst>
          </p:cNvPr>
          <p:cNvSpPr txBox="1"/>
          <p:nvPr userDrawn="1"/>
        </p:nvSpPr>
        <p:spPr>
          <a:xfrm>
            <a:off x="4458433" y="6180937"/>
            <a:ext cx="3275133" cy="369332"/>
          </a:xfrm>
          <a:prstGeom prst="rect">
            <a:avLst/>
          </a:prstGeom>
          <a:noFill/>
        </p:spPr>
        <p:txBody>
          <a:bodyPr wrap="square" rtlCol="0">
            <a:spAutoFit/>
          </a:bodyPr>
          <a:lstStyle/>
          <a:p>
            <a:pPr algn="ctr"/>
            <a:r>
              <a:rPr lang="en-IN" dirty="0">
                <a:solidFill>
                  <a:schemeClr val="bg1"/>
                </a:solidFill>
              </a:rPr>
              <a:t>Ph. 82840 10553, 9915569932</a:t>
            </a:r>
          </a:p>
        </p:txBody>
      </p:sp>
    </p:spTree>
    <p:extLst>
      <p:ext uri="{BB962C8B-B14F-4D97-AF65-F5344CB8AC3E}">
        <p14:creationId xmlns:p14="http://schemas.microsoft.com/office/powerpoint/2010/main" val="3069536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238CD-CC95-4823-8F88-127D6221B00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5714E91-70FE-4858-B949-626C97AEDB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916917-1113-4A5F-BFD6-C698A545EB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66DF6BD-CEDE-435E-9834-333A83FDD0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5201D7-949F-4B26-A649-C99063C053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3A1884C-6AA7-4DE6-B2D6-39DE702D0FF7}"/>
              </a:ext>
            </a:extLst>
          </p:cNvPr>
          <p:cNvSpPr>
            <a:spLocks noGrp="1"/>
          </p:cNvSpPr>
          <p:nvPr>
            <p:ph type="dt" sz="half" idx="10"/>
          </p:nvPr>
        </p:nvSpPr>
        <p:spPr>
          <a:xfrm>
            <a:off x="838200" y="6356350"/>
            <a:ext cx="2743200" cy="365125"/>
          </a:xfrm>
          <a:prstGeom prst="rect">
            <a:avLst/>
          </a:prstGeom>
        </p:spPr>
        <p:txBody>
          <a:bodyPr/>
          <a:lstStyle/>
          <a:p>
            <a:fld id="{294BCE5A-544A-467C-AD72-8CF087B4328E}" type="datetimeFigureOut">
              <a:rPr lang="en-US" smtClean="0"/>
              <a:t>1/14/2021</a:t>
            </a:fld>
            <a:endParaRPr lang="en-US"/>
          </a:p>
        </p:txBody>
      </p:sp>
      <p:sp>
        <p:nvSpPr>
          <p:cNvPr id="8" name="Footer Placeholder 7">
            <a:extLst>
              <a:ext uri="{FF2B5EF4-FFF2-40B4-BE49-F238E27FC236}">
                <a16:creationId xmlns:a16="http://schemas.microsoft.com/office/drawing/2014/main" id="{AEB884F6-9DB2-481B-B335-31BD911904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16A89C9-E43F-4362-AC9A-12A828858CB2}"/>
              </a:ext>
            </a:extLst>
          </p:cNvPr>
          <p:cNvSpPr>
            <a:spLocks noGrp="1"/>
          </p:cNvSpPr>
          <p:nvPr>
            <p:ph type="sldNum" sz="quarter" idx="12"/>
          </p:nvPr>
        </p:nvSpPr>
        <p:spPr>
          <a:xfrm>
            <a:off x="8610600" y="6356350"/>
            <a:ext cx="2743200" cy="365125"/>
          </a:xfrm>
          <a:prstGeom prst="rect">
            <a:avLst/>
          </a:prstGeom>
        </p:spPr>
        <p:txBody>
          <a:bodyPr/>
          <a:lstStyle/>
          <a:p>
            <a:fld id="{54696EF4-447C-48C3-8394-30BFF0AC6FD7}" type="slidenum">
              <a:rPr lang="en-US" smtClean="0"/>
              <a:t>‹#›</a:t>
            </a:fld>
            <a:endParaRPr lang="en-US"/>
          </a:p>
        </p:txBody>
      </p:sp>
      <p:sp>
        <p:nvSpPr>
          <p:cNvPr id="10" name="Rectangle 9">
            <a:extLst>
              <a:ext uri="{FF2B5EF4-FFF2-40B4-BE49-F238E27FC236}">
                <a16:creationId xmlns:a16="http://schemas.microsoft.com/office/drawing/2014/main" id="{7C7DF3CA-2566-4382-8EEC-2F7E97A14819}"/>
              </a:ext>
            </a:extLst>
          </p:cNvPr>
          <p:cNvSpPr/>
          <p:nvPr userDrawn="1"/>
        </p:nvSpPr>
        <p:spPr>
          <a:xfrm>
            <a:off x="0" y="6137031"/>
            <a:ext cx="12192000" cy="7209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1B7C5A43-5C1B-47FE-B3E6-26A350E93226}"/>
              </a:ext>
            </a:extLst>
          </p:cNvPr>
          <p:cNvSpPr txBox="1"/>
          <p:nvPr userDrawn="1"/>
        </p:nvSpPr>
        <p:spPr>
          <a:xfrm>
            <a:off x="4297973" y="6418327"/>
            <a:ext cx="3596054" cy="369332"/>
          </a:xfrm>
          <a:prstGeom prst="rect">
            <a:avLst/>
          </a:prstGeom>
          <a:noFill/>
        </p:spPr>
        <p:txBody>
          <a:bodyPr wrap="square" rtlCol="0">
            <a:spAutoFit/>
          </a:bodyPr>
          <a:lstStyle/>
          <a:p>
            <a:pPr algn="ctr"/>
            <a:r>
              <a:rPr lang="en-IN" dirty="0">
                <a:solidFill>
                  <a:schemeClr val="bg1"/>
                </a:solidFill>
                <a:hlinkClick r:id="rId2">
                  <a:extLst>
                    <a:ext uri="{A12FA001-AC4F-418D-AE19-62706E023703}">
                      <ahyp:hlinkClr xmlns:ahyp="http://schemas.microsoft.com/office/drawing/2018/hyperlinkcolor" val="tx"/>
                    </a:ext>
                  </a:extLst>
                </a:hlinkClick>
              </a:rPr>
              <a:t>www.matinspharma.com</a:t>
            </a:r>
            <a:endParaRPr lang="en-IN" dirty="0">
              <a:solidFill>
                <a:schemeClr val="bg1"/>
              </a:solidFill>
            </a:endParaRPr>
          </a:p>
        </p:txBody>
      </p:sp>
      <p:sp>
        <p:nvSpPr>
          <p:cNvPr id="12" name="TextBox 11">
            <a:extLst>
              <a:ext uri="{FF2B5EF4-FFF2-40B4-BE49-F238E27FC236}">
                <a16:creationId xmlns:a16="http://schemas.microsoft.com/office/drawing/2014/main" id="{B8D3FE37-52B6-432F-B3DC-04538FBDEEFA}"/>
              </a:ext>
            </a:extLst>
          </p:cNvPr>
          <p:cNvSpPr txBox="1"/>
          <p:nvPr userDrawn="1"/>
        </p:nvSpPr>
        <p:spPr>
          <a:xfrm>
            <a:off x="4458433" y="6180937"/>
            <a:ext cx="3275133" cy="369332"/>
          </a:xfrm>
          <a:prstGeom prst="rect">
            <a:avLst/>
          </a:prstGeom>
          <a:noFill/>
        </p:spPr>
        <p:txBody>
          <a:bodyPr wrap="square" rtlCol="0">
            <a:spAutoFit/>
          </a:bodyPr>
          <a:lstStyle/>
          <a:p>
            <a:pPr algn="ctr"/>
            <a:r>
              <a:rPr lang="en-IN" dirty="0">
                <a:solidFill>
                  <a:schemeClr val="bg1"/>
                </a:solidFill>
              </a:rPr>
              <a:t>Ph. 82840 10553, 9915569932</a:t>
            </a:r>
          </a:p>
        </p:txBody>
      </p:sp>
    </p:spTree>
    <p:extLst>
      <p:ext uri="{BB962C8B-B14F-4D97-AF65-F5344CB8AC3E}">
        <p14:creationId xmlns:p14="http://schemas.microsoft.com/office/powerpoint/2010/main" val="430488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D8A86-4518-4AE7-8630-88CDA3643B9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5BF87AE-6A9F-4F21-B9FA-2994BC637709}"/>
              </a:ext>
            </a:extLst>
          </p:cNvPr>
          <p:cNvSpPr>
            <a:spLocks noGrp="1"/>
          </p:cNvSpPr>
          <p:nvPr>
            <p:ph type="dt" sz="half" idx="10"/>
          </p:nvPr>
        </p:nvSpPr>
        <p:spPr>
          <a:xfrm>
            <a:off x="838200" y="6356350"/>
            <a:ext cx="2743200" cy="365125"/>
          </a:xfrm>
          <a:prstGeom prst="rect">
            <a:avLst/>
          </a:prstGeom>
        </p:spPr>
        <p:txBody>
          <a:bodyPr/>
          <a:lstStyle/>
          <a:p>
            <a:fld id="{294BCE5A-544A-467C-AD72-8CF087B4328E}" type="datetimeFigureOut">
              <a:rPr lang="en-US" smtClean="0"/>
              <a:t>1/14/2021</a:t>
            </a:fld>
            <a:endParaRPr lang="en-US"/>
          </a:p>
        </p:txBody>
      </p:sp>
      <p:sp>
        <p:nvSpPr>
          <p:cNvPr id="4" name="Footer Placeholder 3">
            <a:extLst>
              <a:ext uri="{FF2B5EF4-FFF2-40B4-BE49-F238E27FC236}">
                <a16:creationId xmlns:a16="http://schemas.microsoft.com/office/drawing/2014/main" id="{1353748F-6C57-4323-8C77-537D69A0BE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5954BB8-AC93-494A-926D-61FF906DD691}"/>
              </a:ext>
            </a:extLst>
          </p:cNvPr>
          <p:cNvSpPr>
            <a:spLocks noGrp="1"/>
          </p:cNvSpPr>
          <p:nvPr>
            <p:ph type="sldNum" sz="quarter" idx="12"/>
          </p:nvPr>
        </p:nvSpPr>
        <p:spPr>
          <a:xfrm>
            <a:off x="8610600" y="6356350"/>
            <a:ext cx="2743200" cy="365125"/>
          </a:xfrm>
          <a:prstGeom prst="rect">
            <a:avLst/>
          </a:prstGeom>
        </p:spPr>
        <p:txBody>
          <a:bodyPr/>
          <a:lstStyle/>
          <a:p>
            <a:fld id="{54696EF4-447C-48C3-8394-30BFF0AC6FD7}" type="slidenum">
              <a:rPr lang="en-US" smtClean="0"/>
              <a:t>‹#›</a:t>
            </a:fld>
            <a:endParaRPr lang="en-US"/>
          </a:p>
        </p:txBody>
      </p:sp>
      <p:sp>
        <p:nvSpPr>
          <p:cNvPr id="6" name="Rectangle 5">
            <a:extLst>
              <a:ext uri="{FF2B5EF4-FFF2-40B4-BE49-F238E27FC236}">
                <a16:creationId xmlns:a16="http://schemas.microsoft.com/office/drawing/2014/main" id="{C11B605B-F9F0-46AE-AED2-C96D47231886}"/>
              </a:ext>
            </a:extLst>
          </p:cNvPr>
          <p:cNvSpPr/>
          <p:nvPr userDrawn="1"/>
        </p:nvSpPr>
        <p:spPr>
          <a:xfrm>
            <a:off x="0" y="6137031"/>
            <a:ext cx="12192000" cy="7209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73F9B11C-4E4D-4D8E-8F79-DB6D34278A76}"/>
              </a:ext>
            </a:extLst>
          </p:cNvPr>
          <p:cNvSpPr txBox="1"/>
          <p:nvPr userDrawn="1"/>
        </p:nvSpPr>
        <p:spPr>
          <a:xfrm>
            <a:off x="4297973" y="6418327"/>
            <a:ext cx="3596054" cy="369332"/>
          </a:xfrm>
          <a:prstGeom prst="rect">
            <a:avLst/>
          </a:prstGeom>
          <a:noFill/>
        </p:spPr>
        <p:txBody>
          <a:bodyPr wrap="square" rtlCol="0">
            <a:spAutoFit/>
          </a:bodyPr>
          <a:lstStyle/>
          <a:p>
            <a:pPr algn="ctr"/>
            <a:r>
              <a:rPr lang="en-IN" dirty="0">
                <a:solidFill>
                  <a:schemeClr val="bg1"/>
                </a:solidFill>
                <a:hlinkClick r:id="rId2">
                  <a:extLst>
                    <a:ext uri="{A12FA001-AC4F-418D-AE19-62706E023703}">
                      <ahyp:hlinkClr xmlns:ahyp="http://schemas.microsoft.com/office/drawing/2018/hyperlinkcolor" val="tx"/>
                    </a:ext>
                  </a:extLst>
                </a:hlinkClick>
              </a:rPr>
              <a:t>www.matinspharma.com</a:t>
            </a:r>
            <a:endParaRPr lang="en-IN" dirty="0">
              <a:solidFill>
                <a:schemeClr val="bg1"/>
              </a:solidFill>
            </a:endParaRPr>
          </a:p>
        </p:txBody>
      </p:sp>
      <p:sp>
        <p:nvSpPr>
          <p:cNvPr id="8" name="TextBox 7">
            <a:extLst>
              <a:ext uri="{FF2B5EF4-FFF2-40B4-BE49-F238E27FC236}">
                <a16:creationId xmlns:a16="http://schemas.microsoft.com/office/drawing/2014/main" id="{CF229ECB-85E8-4F11-B233-C6688421DC6E}"/>
              </a:ext>
            </a:extLst>
          </p:cNvPr>
          <p:cNvSpPr txBox="1"/>
          <p:nvPr userDrawn="1"/>
        </p:nvSpPr>
        <p:spPr>
          <a:xfrm>
            <a:off x="4458433" y="6180937"/>
            <a:ext cx="3275133" cy="369332"/>
          </a:xfrm>
          <a:prstGeom prst="rect">
            <a:avLst/>
          </a:prstGeom>
          <a:noFill/>
        </p:spPr>
        <p:txBody>
          <a:bodyPr wrap="square" rtlCol="0">
            <a:spAutoFit/>
          </a:bodyPr>
          <a:lstStyle/>
          <a:p>
            <a:pPr algn="ctr"/>
            <a:r>
              <a:rPr lang="en-IN" dirty="0">
                <a:solidFill>
                  <a:schemeClr val="bg1"/>
                </a:solidFill>
              </a:rPr>
              <a:t>Ph. 82840 10553, 9915569932</a:t>
            </a:r>
          </a:p>
        </p:txBody>
      </p:sp>
    </p:spTree>
    <p:extLst>
      <p:ext uri="{BB962C8B-B14F-4D97-AF65-F5344CB8AC3E}">
        <p14:creationId xmlns:p14="http://schemas.microsoft.com/office/powerpoint/2010/main" val="1807631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DECE8D-3E37-4E5F-B150-9891057052A3}"/>
              </a:ext>
            </a:extLst>
          </p:cNvPr>
          <p:cNvSpPr>
            <a:spLocks noGrp="1"/>
          </p:cNvSpPr>
          <p:nvPr>
            <p:ph type="dt" sz="half" idx="10"/>
          </p:nvPr>
        </p:nvSpPr>
        <p:spPr>
          <a:xfrm>
            <a:off x="838200" y="6356350"/>
            <a:ext cx="2743200" cy="365125"/>
          </a:xfrm>
          <a:prstGeom prst="rect">
            <a:avLst/>
          </a:prstGeom>
        </p:spPr>
        <p:txBody>
          <a:bodyPr/>
          <a:lstStyle/>
          <a:p>
            <a:fld id="{294BCE5A-544A-467C-AD72-8CF087B4328E}" type="datetimeFigureOut">
              <a:rPr lang="en-US" smtClean="0"/>
              <a:t>1/14/2021</a:t>
            </a:fld>
            <a:endParaRPr lang="en-US"/>
          </a:p>
        </p:txBody>
      </p:sp>
      <p:sp>
        <p:nvSpPr>
          <p:cNvPr id="3" name="Footer Placeholder 2">
            <a:extLst>
              <a:ext uri="{FF2B5EF4-FFF2-40B4-BE49-F238E27FC236}">
                <a16:creationId xmlns:a16="http://schemas.microsoft.com/office/drawing/2014/main" id="{A59898FF-8DF4-42F9-A277-7259019E97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903D252-7A75-4CC6-B4C7-BE6C69DF9969}"/>
              </a:ext>
            </a:extLst>
          </p:cNvPr>
          <p:cNvSpPr>
            <a:spLocks noGrp="1"/>
          </p:cNvSpPr>
          <p:nvPr>
            <p:ph type="sldNum" sz="quarter" idx="12"/>
          </p:nvPr>
        </p:nvSpPr>
        <p:spPr>
          <a:xfrm>
            <a:off x="8610600" y="6356350"/>
            <a:ext cx="2743200" cy="365125"/>
          </a:xfrm>
          <a:prstGeom prst="rect">
            <a:avLst/>
          </a:prstGeom>
        </p:spPr>
        <p:txBody>
          <a:bodyPr/>
          <a:lstStyle/>
          <a:p>
            <a:fld id="{54696EF4-447C-48C3-8394-30BFF0AC6FD7}" type="slidenum">
              <a:rPr lang="en-US" smtClean="0"/>
              <a:t>‹#›</a:t>
            </a:fld>
            <a:endParaRPr lang="en-US"/>
          </a:p>
        </p:txBody>
      </p:sp>
      <p:sp>
        <p:nvSpPr>
          <p:cNvPr id="5" name="Rectangle 4">
            <a:extLst>
              <a:ext uri="{FF2B5EF4-FFF2-40B4-BE49-F238E27FC236}">
                <a16:creationId xmlns:a16="http://schemas.microsoft.com/office/drawing/2014/main" id="{5CF8DD69-931F-4B78-9725-12BACC24DB8D}"/>
              </a:ext>
            </a:extLst>
          </p:cNvPr>
          <p:cNvSpPr/>
          <p:nvPr userDrawn="1"/>
        </p:nvSpPr>
        <p:spPr>
          <a:xfrm>
            <a:off x="0" y="6137031"/>
            <a:ext cx="12192000" cy="7209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8AD2E671-9238-483B-B21A-F0208BF0D38C}"/>
              </a:ext>
            </a:extLst>
          </p:cNvPr>
          <p:cNvSpPr txBox="1"/>
          <p:nvPr userDrawn="1"/>
        </p:nvSpPr>
        <p:spPr>
          <a:xfrm>
            <a:off x="4297973" y="6418327"/>
            <a:ext cx="3596054" cy="369332"/>
          </a:xfrm>
          <a:prstGeom prst="rect">
            <a:avLst/>
          </a:prstGeom>
          <a:noFill/>
        </p:spPr>
        <p:txBody>
          <a:bodyPr wrap="square" rtlCol="0">
            <a:spAutoFit/>
          </a:bodyPr>
          <a:lstStyle/>
          <a:p>
            <a:pPr algn="ctr"/>
            <a:r>
              <a:rPr lang="en-IN" dirty="0">
                <a:solidFill>
                  <a:schemeClr val="bg1"/>
                </a:solidFill>
                <a:hlinkClick r:id="rId2">
                  <a:extLst>
                    <a:ext uri="{A12FA001-AC4F-418D-AE19-62706E023703}">
                      <ahyp:hlinkClr xmlns:ahyp="http://schemas.microsoft.com/office/drawing/2018/hyperlinkcolor" val="tx"/>
                    </a:ext>
                  </a:extLst>
                </a:hlinkClick>
              </a:rPr>
              <a:t>www.matinspharma.com</a:t>
            </a:r>
            <a:endParaRPr lang="en-IN" dirty="0">
              <a:solidFill>
                <a:schemeClr val="bg1"/>
              </a:solidFill>
            </a:endParaRPr>
          </a:p>
        </p:txBody>
      </p:sp>
      <p:sp>
        <p:nvSpPr>
          <p:cNvPr id="7" name="TextBox 6">
            <a:extLst>
              <a:ext uri="{FF2B5EF4-FFF2-40B4-BE49-F238E27FC236}">
                <a16:creationId xmlns:a16="http://schemas.microsoft.com/office/drawing/2014/main" id="{DE9A7D44-13ED-4C03-8F61-54DF8678479D}"/>
              </a:ext>
            </a:extLst>
          </p:cNvPr>
          <p:cNvSpPr txBox="1"/>
          <p:nvPr userDrawn="1"/>
        </p:nvSpPr>
        <p:spPr>
          <a:xfrm>
            <a:off x="4458433" y="6180937"/>
            <a:ext cx="3275133" cy="369332"/>
          </a:xfrm>
          <a:prstGeom prst="rect">
            <a:avLst/>
          </a:prstGeom>
          <a:noFill/>
        </p:spPr>
        <p:txBody>
          <a:bodyPr wrap="square" rtlCol="0">
            <a:spAutoFit/>
          </a:bodyPr>
          <a:lstStyle/>
          <a:p>
            <a:pPr algn="ctr"/>
            <a:r>
              <a:rPr lang="en-IN" dirty="0">
                <a:solidFill>
                  <a:schemeClr val="bg1"/>
                </a:solidFill>
              </a:rPr>
              <a:t>Ph. 82840 10553, 9915569932</a:t>
            </a:r>
          </a:p>
        </p:txBody>
      </p:sp>
    </p:spTree>
    <p:extLst>
      <p:ext uri="{BB962C8B-B14F-4D97-AF65-F5344CB8AC3E}">
        <p14:creationId xmlns:p14="http://schemas.microsoft.com/office/powerpoint/2010/main" val="2818666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F1AD-0E20-48E2-AFA6-5443F8A15A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ABB4B98-01CA-459D-BF25-92E7D55254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283EEDE-B64B-47EB-83E7-4CF6E92408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F0482F-1ACB-4F85-8FE0-0D4575DD7008}"/>
              </a:ext>
            </a:extLst>
          </p:cNvPr>
          <p:cNvSpPr>
            <a:spLocks noGrp="1"/>
          </p:cNvSpPr>
          <p:nvPr>
            <p:ph type="dt" sz="half" idx="10"/>
          </p:nvPr>
        </p:nvSpPr>
        <p:spPr>
          <a:xfrm>
            <a:off x="838200" y="6356350"/>
            <a:ext cx="2743200" cy="365125"/>
          </a:xfrm>
          <a:prstGeom prst="rect">
            <a:avLst/>
          </a:prstGeom>
        </p:spPr>
        <p:txBody>
          <a:bodyPr/>
          <a:lstStyle/>
          <a:p>
            <a:fld id="{294BCE5A-544A-467C-AD72-8CF087B4328E}" type="datetimeFigureOut">
              <a:rPr lang="en-US" smtClean="0"/>
              <a:t>1/14/2021</a:t>
            </a:fld>
            <a:endParaRPr lang="en-US"/>
          </a:p>
        </p:txBody>
      </p:sp>
      <p:sp>
        <p:nvSpPr>
          <p:cNvPr id="6" name="Footer Placeholder 5">
            <a:extLst>
              <a:ext uri="{FF2B5EF4-FFF2-40B4-BE49-F238E27FC236}">
                <a16:creationId xmlns:a16="http://schemas.microsoft.com/office/drawing/2014/main" id="{7066AB3D-8F5E-45B9-A1AD-6AA2281003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07876C-3360-4A1D-93EA-2E12CD19F9F6}"/>
              </a:ext>
            </a:extLst>
          </p:cNvPr>
          <p:cNvSpPr>
            <a:spLocks noGrp="1"/>
          </p:cNvSpPr>
          <p:nvPr>
            <p:ph type="sldNum" sz="quarter" idx="12"/>
          </p:nvPr>
        </p:nvSpPr>
        <p:spPr>
          <a:xfrm>
            <a:off x="8610600" y="6356350"/>
            <a:ext cx="2743200" cy="365125"/>
          </a:xfrm>
          <a:prstGeom prst="rect">
            <a:avLst/>
          </a:prstGeom>
        </p:spPr>
        <p:txBody>
          <a:bodyPr/>
          <a:lstStyle/>
          <a:p>
            <a:fld id="{54696EF4-447C-48C3-8394-30BFF0AC6FD7}" type="slidenum">
              <a:rPr lang="en-US" smtClean="0"/>
              <a:t>‹#›</a:t>
            </a:fld>
            <a:endParaRPr lang="en-US"/>
          </a:p>
        </p:txBody>
      </p:sp>
      <p:sp>
        <p:nvSpPr>
          <p:cNvPr id="8" name="Rectangle 7">
            <a:extLst>
              <a:ext uri="{FF2B5EF4-FFF2-40B4-BE49-F238E27FC236}">
                <a16:creationId xmlns:a16="http://schemas.microsoft.com/office/drawing/2014/main" id="{89D5DE18-58A9-4568-9938-5724C0F6071E}"/>
              </a:ext>
            </a:extLst>
          </p:cNvPr>
          <p:cNvSpPr/>
          <p:nvPr userDrawn="1"/>
        </p:nvSpPr>
        <p:spPr>
          <a:xfrm>
            <a:off x="0" y="6137031"/>
            <a:ext cx="12192000" cy="7209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a16="http://schemas.microsoft.com/office/drawing/2014/main" id="{ECC5CE5E-4791-42A2-93A8-3D238092CA65}"/>
              </a:ext>
            </a:extLst>
          </p:cNvPr>
          <p:cNvSpPr txBox="1"/>
          <p:nvPr userDrawn="1"/>
        </p:nvSpPr>
        <p:spPr>
          <a:xfrm>
            <a:off x="4297973" y="6418327"/>
            <a:ext cx="3596054" cy="369332"/>
          </a:xfrm>
          <a:prstGeom prst="rect">
            <a:avLst/>
          </a:prstGeom>
          <a:noFill/>
        </p:spPr>
        <p:txBody>
          <a:bodyPr wrap="square" rtlCol="0">
            <a:spAutoFit/>
          </a:bodyPr>
          <a:lstStyle/>
          <a:p>
            <a:pPr algn="ctr"/>
            <a:r>
              <a:rPr lang="en-IN" dirty="0">
                <a:solidFill>
                  <a:schemeClr val="bg1"/>
                </a:solidFill>
                <a:hlinkClick r:id="rId2">
                  <a:extLst>
                    <a:ext uri="{A12FA001-AC4F-418D-AE19-62706E023703}">
                      <ahyp:hlinkClr xmlns:ahyp="http://schemas.microsoft.com/office/drawing/2018/hyperlinkcolor" val="tx"/>
                    </a:ext>
                  </a:extLst>
                </a:hlinkClick>
              </a:rPr>
              <a:t>www.matinspharma.com</a:t>
            </a:r>
            <a:endParaRPr lang="en-IN" dirty="0">
              <a:solidFill>
                <a:schemeClr val="bg1"/>
              </a:solidFill>
            </a:endParaRPr>
          </a:p>
        </p:txBody>
      </p:sp>
      <p:sp>
        <p:nvSpPr>
          <p:cNvPr id="10" name="TextBox 9">
            <a:extLst>
              <a:ext uri="{FF2B5EF4-FFF2-40B4-BE49-F238E27FC236}">
                <a16:creationId xmlns:a16="http://schemas.microsoft.com/office/drawing/2014/main" id="{C2EBA694-7DC4-441A-ACDB-E8B9783D06D5}"/>
              </a:ext>
            </a:extLst>
          </p:cNvPr>
          <p:cNvSpPr txBox="1"/>
          <p:nvPr userDrawn="1"/>
        </p:nvSpPr>
        <p:spPr>
          <a:xfrm>
            <a:off x="4458433" y="6180937"/>
            <a:ext cx="3275133" cy="369332"/>
          </a:xfrm>
          <a:prstGeom prst="rect">
            <a:avLst/>
          </a:prstGeom>
          <a:noFill/>
        </p:spPr>
        <p:txBody>
          <a:bodyPr wrap="square" rtlCol="0">
            <a:spAutoFit/>
          </a:bodyPr>
          <a:lstStyle/>
          <a:p>
            <a:pPr algn="ctr"/>
            <a:r>
              <a:rPr lang="en-IN" dirty="0">
                <a:solidFill>
                  <a:schemeClr val="bg1"/>
                </a:solidFill>
              </a:rPr>
              <a:t>Ph. 82840 10553, 9915569932</a:t>
            </a:r>
          </a:p>
        </p:txBody>
      </p:sp>
    </p:spTree>
    <p:extLst>
      <p:ext uri="{BB962C8B-B14F-4D97-AF65-F5344CB8AC3E}">
        <p14:creationId xmlns:p14="http://schemas.microsoft.com/office/powerpoint/2010/main" val="2673703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5B645-46EB-44AA-8B0E-05BACC9E62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FA758F8-3B03-4400-BBD4-AABD217E8E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3D3B8D4D-8432-41B6-9493-1AC5405842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4599C7-8545-4B08-BAD0-1295F35623A1}"/>
              </a:ext>
            </a:extLst>
          </p:cNvPr>
          <p:cNvSpPr>
            <a:spLocks noGrp="1"/>
          </p:cNvSpPr>
          <p:nvPr>
            <p:ph type="dt" sz="half" idx="10"/>
          </p:nvPr>
        </p:nvSpPr>
        <p:spPr>
          <a:xfrm>
            <a:off x="838200" y="6356350"/>
            <a:ext cx="2743200" cy="365125"/>
          </a:xfrm>
          <a:prstGeom prst="rect">
            <a:avLst/>
          </a:prstGeom>
        </p:spPr>
        <p:txBody>
          <a:bodyPr/>
          <a:lstStyle/>
          <a:p>
            <a:fld id="{294BCE5A-544A-467C-AD72-8CF087B4328E}" type="datetimeFigureOut">
              <a:rPr lang="en-US" smtClean="0"/>
              <a:t>1/14/2021</a:t>
            </a:fld>
            <a:endParaRPr lang="en-US"/>
          </a:p>
        </p:txBody>
      </p:sp>
      <p:sp>
        <p:nvSpPr>
          <p:cNvPr id="6" name="Footer Placeholder 5">
            <a:extLst>
              <a:ext uri="{FF2B5EF4-FFF2-40B4-BE49-F238E27FC236}">
                <a16:creationId xmlns:a16="http://schemas.microsoft.com/office/drawing/2014/main" id="{16396688-73CC-4CDD-BCBB-B430409241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0017EDC-8826-4EC5-BEB6-9110EA1A26D2}"/>
              </a:ext>
            </a:extLst>
          </p:cNvPr>
          <p:cNvSpPr>
            <a:spLocks noGrp="1"/>
          </p:cNvSpPr>
          <p:nvPr>
            <p:ph type="sldNum" sz="quarter" idx="12"/>
          </p:nvPr>
        </p:nvSpPr>
        <p:spPr>
          <a:xfrm>
            <a:off x="8610600" y="6356350"/>
            <a:ext cx="2743200" cy="365125"/>
          </a:xfrm>
          <a:prstGeom prst="rect">
            <a:avLst/>
          </a:prstGeom>
        </p:spPr>
        <p:txBody>
          <a:bodyPr/>
          <a:lstStyle/>
          <a:p>
            <a:fld id="{54696EF4-447C-48C3-8394-30BFF0AC6FD7}" type="slidenum">
              <a:rPr lang="en-US" smtClean="0"/>
              <a:t>‹#›</a:t>
            </a:fld>
            <a:endParaRPr lang="en-US"/>
          </a:p>
        </p:txBody>
      </p:sp>
      <p:sp>
        <p:nvSpPr>
          <p:cNvPr id="8" name="Rectangle 7">
            <a:extLst>
              <a:ext uri="{FF2B5EF4-FFF2-40B4-BE49-F238E27FC236}">
                <a16:creationId xmlns:a16="http://schemas.microsoft.com/office/drawing/2014/main" id="{E3756C75-7B1C-4646-B60F-FB3AD0D26341}"/>
              </a:ext>
            </a:extLst>
          </p:cNvPr>
          <p:cNvSpPr/>
          <p:nvPr userDrawn="1"/>
        </p:nvSpPr>
        <p:spPr>
          <a:xfrm>
            <a:off x="0" y="6137031"/>
            <a:ext cx="12192000" cy="7209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a16="http://schemas.microsoft.com/office/drawing/2014/main" id="{F28CFBEC-F0B8-4F0C-89D1-6163C5435322}"/>
              </a:ext>
            </a:extLst>
          </p:cNvPr>
          <p:cNvSpPr txBox="1"/>
          <p:nvPr userDrawn="1"/>
        </p:nvSpPr>
        <p:spPr>
          <a:xfrm>
            <a:off x="4297973" y="6418327"/>
            <a:ext cx="3596054" cy="369332"/>
          </a:xfrm>
          <a:prstGeom prst="rect">
            <a:avLst/>
          </a:prstGeom>
          <a:noFill/>
        </p:spPr>
        <p:txBody>
          <a:bodyPr wrap="square" rtlCol="0">
            <a:spAutoFit/>
          </a:bodyPr>
          <a:lstStyle/>
          <a:p>
            <a:pPr algn="ctr"/>
            <a:r>
              <a:rPr lang="en-IN" dirty="0">
                <a:solidFill>
                  <a:schemeClr val="bg1"/>
                </a:solidFill>
                <a:hlinkClick r:id="rId2">
                  <a:extLst>
                    <a:ext uri="{A12FA001-AC4F-418D-AE19-62706E023703}">
                      <ahyp:hlinkClr xmlns:ahyp="http://schemas.microsoft.com/office/drawing/2018/hyperlinkcolor" val="tx"/>
                    </a:ext>
                  </a:extLst>
                </a:hlinkClick>
              </a:rPr>
              <a:t>www.matinspharma.com</a:t>
            </a:r>
            <a:endParaRPr lang="en-IN" dirty="0">
              <a:solidFill>
                <a:schemeClr val="bg1"/>
              </a:solidFill>
            </a:endParaRPr>
          </a:p>
        </p:txBody>
      </p:sp>
      <p:sp>
        <p:nvSpPr>
          <p:cNvPr id="10" name="TextBox 9">
            <a:extLst>
              <a:ext uri="{FF2B5EF4-FFF2-40B4-BE49-F238E27FC236}">
                <a16:creationId xmlns:a16="http://schemas.microsoft.com/office/drawing/2014/main" id="{FB8A652D-0D39-41CC-9AC3-D1E9FF93417C}"/>
              </a:ext>
            </a:extLst>
          </p:cNvPr>
          <p:cNvSpPr txBox="1"/>
          <p:nvPr userDrawn="1"/>
        </p:nvSpPr>
        <p:spPr>
          <a:xfrm>
            <a:off x="4458433" y="6180937"/>
            <a:ext cx="3275133" cy="369332"/>
          </a:xfrm>
          <a:prstGeom prst="rect">
            <a:avLst/>
          </a:prstGeom>
          <a:noFill/>
        </p:spPr>
        <p:txBody>
          <a:bodyPr wrap="square" rtlCol="0">
            <a:spAutoFit/>
          </a:bodyPr>
          <a:lstStyle/>
          <a:p>
            <a:pPr algn="ctr"/>
            <a:r>
              <a:rPr lang="en-IN" dirty="0">
                <a:solidFill>
                  <a:schemeClr val="bg1"/>
                </a:solidFill>
              </a:rPr>
              <a:t>Ph. 82840 10553, 9915569932</a:t>
            </a:r>
          </a:p>
        </p:txBody>
      </p:sp>
    </p:spTree>
    <p:extLst>
      <p:ext uri="{BB962C8B-B14F-4D97-AF65-F5344CB8AC3E}">
        <p14:creationId xmlns:p14="http://schemas.microsoft.com/office/powerpoint/2010/main" val="3993343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matinspharma.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4000"/>
            <a:lum/>
          </a:blip>
          <a:srcRect/>
          <a:stretch>
            <a:fillRect t="-24000" b="-2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2E958E-F1E2-4321-BB07-A28AC96229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B1313D3-CBA2-4AD2-9C60-A3CDA31B69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6">
            <a:extLst>
              <a:ext uri="{FF2B5EF4-FFF2-40B4-BE49-F238E27FC236}">
                <a16:creationId xmlns:a16="http://schemas.microsoft.com/office/drawing/2014/main" id="{96D0F29C-734E-429C-8CCB-A7EFFC6AAB22}"/>
              </a:ext>
            </a:extLst>
          </p:cNvPr>
          <p:cNvSpPr/>
          <p:nvPr userDrawn="1"/>
        </p:nvSpPr>
        <p:spPr>
          <a:xfrm>
            <a:off x="0" y="6137031"/>
            <a:ext cx="12192000" cy="7209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96AD9828-60CC-4225-A547-0C786E79BA9B}"/>
              </a:ext>
            </a:extLst>
          </p:cNvPr>
          <p:cNvSpPr txBox="1"/>
          <p:nvPr userDrawn="1"/>
        </p:nvSpPr>
        <p:spPr>
          <a:xfrm>
            <a:off x="4297973" y="6418327"/>
            <a:ext cx="3596054" cy="369332"/>
          </a:xfrm>
          <a:prstGeom prst="rect">
            <a:avLst/>
          </a:prstGeom>
          <a:noFill/>
        </p:spPr>
        <p:txBody>
          <a:bodyPr wrap="square" rtlCol="0">
            <a:spAutoFit/>
          </a:bodyPr>
          <a:lstStyle/>
          <a:p>
            <a:pPr algn="ctr"/>
            <a:r>
              <a:rPr lang="en-IN" dirty="0">
                <a:solidFill>
                  <a:schemeClr val="bg1"/>
                </a:solidFill>
                <a:hlinkClick r:id="rId14">
                  <a:extLst>
                    <a:ext uri="{A12FA001-AC4F-418D-AE19-62706E023703}">
                      <ahyp:hlinkClr xmlns:ahyp="http://schemas.microsoft.com/office/drawing/2018/hyperlinkcolor" val="tx"/>
                    </a:ext>
                  </a:extLst>
                </a:hlinkClick>
              </a:rPr>
              <a:t>www.matinspharma.com</a:t>
            </a:r>
            <a:endParaRPr lang="en-IN" dirty="0">
              <a:solidFill>
                <a:schemeClr val="bg1"/>
              </a:solidFill>
            </a:endParaRPr>
          </a:p>
        </p:txBody>
      </p:sp>
      <p:sp>
        <p:nvSpPr>
          <p:cNvPr id="9" name="TextBox 8">
            <a:extLst>
              <a:ext uri="{FF2B5EF4-FFF2-40B4-BE49-F238E27FC236}">
                <a16:creationId xmlns:a16="http://schemas.microsoft.com/office/drawing/2014/main" id="{AC114181-6F4B-4F87-8FD5-26C251DA35DB}"/>
              </a:ext>
            </a:extLst>
          </p:cNvPr>
          <p:cNvSpPr txBox="1"/>
          <p:nvPr userDrawn="1"/>
        </p:nvSpPr>
        <p:spPr>
          <a:xfrm>
            <a:off x="4458433" y="6180937"/>
            <a:ext cx="3275133" cy="369332"/>
          </a:xfrm>
          <a:prstGeom prst="rect">
            <a:avLst/>
          </a:prstGeom>
          <a:noFill/>
        </p:spPr>
        <p:txBody>
          <a:bodyPr wrap="square" rtlCol="0">
            <a:spAutoFit/>
          </a:bodyPr>
          <a:lstStyle/>
          <a:p>
            <a:pPr algn="ctr"/>
            <a:r>
              <a:rPr lang="en-IN" dirty="0">
                <a:solidFill>
                  <a:schemeClr val="bg1"/>
                </a:solidFill>
              </a:rPr>
              <a:t>Ph. 82840 10553, 9915569932</a:t>
            </a:r>
          </a:p>
        </p:txBody>
      </p:sp>
      <p:graphicFrame>
        <p:nvGraphicFramePr>
          <p:cNvPr id="11" name="Table 10">
            <a:extLst>
              <a:ext uri="{FF2B5EF4-FFF2-40B4-BE49-F238E27FC236}">
                <a16:creationId xmlns:a16="http://schemas.microsoft.com/office/drawing/2014/main" id="{EB672978-249A-43A3-A21C-EE6B399AF67F}"/>
              </a:ext>
            </a:extLst>
          </p:cNvPr>
          <p:cNvGraphicFramePr>
            <a:graphicFrameLocks noGrp="1"/>
          </p:cNvGraphicFramePr>
          <p:nvPr userDrawn="1">
            <p:extLst>
              <p:ext uri="{D42A27DB-BD31-4B8C-83A1-F6EECF244321}">
                <p14:modId xmlns:p14="http://schemas.microsoft.com/office/powerpoint/2010/main" val="275252109"/>
              </p:ext>
            </p:extLst>
          </p:nvPr>
        </p:nvGraphicFramePr>
        <p:xfrm>
          <a:off x="-1" y="0"/>
          <a:ext cx="12192000" cy="6858000"/>
        </p:xfrm>
        <a:graphic>
          <a:graphicData uri="http://schemas.openxmlformats.org/drawingml/2006/table">
            <a:tbl>
              <a:tblPr/>
              <a:tblGrid>
                <a:gridCol w="12192000">
                  <a:extLst>
                    <a:ext uri="{9D8B030D-6E8A-4147-A177-3AD203B41FA5}">
                      <a16:colId xmlns:a16="http://schemas.microsoft.com/office/drawing/2014/main" val="1025210663"/>
                    </a:ext>
                  </a:extLst>
                </a:gridCol>
              </a:tblGrid>
              <a:tr h="6858000">
                <a:tc>
                  <a:txBody>
                    <a:bodyPr/>
                    <a:lstStyle/>
                    <a:p>
                      <a:endParaRPr lang="en-IN" dirty="0"/>
                    </a:p>
                  </a:txBody>
                  <a:tcPr>
                    <a:lnL w="12700" cmpd="sng">
                      <a:solidFill>
                        <a:schemeClr val="tx1"/>
                      </a:solidFill>
                      <a:prstDash val="lgDash"/>
                    </a:lnL>
                    <a:lnR w="12700" cmpd="sng">
                      <a:solidFill>
                        <a:schemeClr val="tx1"/>
                      </a:solidFill>
                      <a:prstDash val="lgDash"/>
                    </a:lnR>
                    <a:lnT w="12700" cmpd="sng">
                      <a:solidFill>
                        <a:schemeClr val="tx1"/>
                      </a:solidFill>
                      <a:prstDash val="lgDash"/>
                    </a:lnT>
                    <a:lnB w="12700" cmpd="sng">
                      <a:solidFill>
                        <a:schemeClr val="tx1"/>
                      </a:solidFill>
                      <a:prstDash val="lgDash"/>
                    </a:lnB>
                  </a:tcPr>
                </a:tc>
                <a:extLst>
                  <a:ext uri="{0D108BD9-81ED-4DB2-BD59-A6C34878D82A}">
                    <a16:rowId xmlns:a16="http://schemas.microsoft.com/office/drawing/2014/main" val="4241624971"/>
                  </a:ext>
                </a:extLst>
              </a:tr>
            </a:tbl>
          </a:graphicData>
        </a:graphic>
      </p:graphicFrame>
    </p:spTree>
    <p:extLst>
      <p:ext uri="{BB962C8B-B14F-4D97-AF65-F5344CB8AC3E}">
        <p14:creationId xmlns:p14="http://schemas.microsoft.com/office/powerpoint/2010/main" val="244345243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atinspharma.com/"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matinspharma.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matinspharma.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matinspharma.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matinspharma.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matinspharma.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matinspharma.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matinspharma.com/gynae-product-pcd-franchise/" TargetMode="External"/><Relationship Id="rId7" Type="http://schemas.openxmlformats.org/officeDocument/2006/relationships/image" Target="../media/image2.png"/><Relationship Id="rId2" Type="http://schemas.openxmlformats.org/officeDocument/2006/relationships/hyperlink" Target="http://matinspharma.com/orthopedic-products-franchise/" TargetMode="External"/><Relationship Id="rId1" Type="http://schemas.openxmlformats.org/officeDocument/2006/relationships/slideLayout" Target="../slideLayouts/slideLayout2.xml"/><Relationship Id="rId6" Type="http://schemas.openxmlformats.org/officeDocument/2006/relationships/hyperlink" Target="http://matinspharma.com/derma-pcd-franchise/" TargetMode="External"/><Relationship Id="rId5" Type="http://schemas.openxmlformats.org/officeDocument/2006/relationships/hyperlink" Target="http://matinspharma.com/eye-drops-franchise/" TargetMode="External"/><Relationship Id="rId4" Type="http://schemas.openxmlformats.org/officeDocument/2006/relationships/hyperlink" Target="http://matinspharma.com/pediatric-franchise/"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6025"/>
            <a:ext cx="9144000" cy="1352689"/>
          </a:xfrm>
        </p:spPr>
        <p:txBody>
          <a:bodyPr/>
          <a:lstStyle/>
          <a:p>
            <a:pPr algn="ctr"/>
            <a:r>
              <a:rPr lang="en-US" b="1" dirty="0"/>
              <a:t>TWIN GM TABLETS</a:t>
            </a:r>
            <a:endParaRPr lang="en-US" dirty="0"/>
          </a:p>
        </p:txBody>
      </p:sp>
      <p:sp>
        <p:nvSpPr>
          <p:cNvPr id="3" name="Content Placeholder 2"/>
          <p:cNvSpPr>
            <a:spLocks noGrp="1"/>
          </p:cNvSpPr>
          <p:nvPr>
            <p:ph type="subTitle" idx="1"/>
          </p:nvPr>
        </p:nvSpPr>
        <p:spPr>
          <a:xfrm>
            <a:off x="1524000" y="1247178"/>
            <a:ext cx="9144000" cy="1655762"/>
          </a:xfrm>
        </p:spPr>
        <p:txBody>
          <a:bodyPr/>
          <a:lstStyle/>
          <a:p>
            <a:r>
              <a:rPr lang="en-US" b="1" cap="all" dirty="0"/>
              <a:t>SALT COMPOSITION</a:t>
            </a:r>
            <a:endParaRPr lang="en-US" dirty="0"/>
          </a:p>
          <a:p>
            <a:r>
              <a:rPr lang="en-US" u="sng" dirty="0"/>
              <a:t>Gabapentin (300mg) + Methylcobalamin (500mcg)</a:t>
            </a:r>
            <a:endParaRPr lang="en-US" dirty="0"/>
          </a:p>
        </p:txBody>
      </p:sp>
      <p:pic>
        <p:nvPicPr>
          <p:cNvPr id="6" name="Content Placeholder 3">
            <a:extLst>
              <a:ext uri="{FF2B5EF4-FFF2-40B4-BE49-F238E27FC236}">
                <a16:creationId xmlns:a16="http://schemas.microsoft.com/office/drawing/2014/main" id="{6BF0220A-6628-44F6-87E0-A6EC66385C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8202" y="2530135"/>
            <a:ext cx="3995595" cy="3346311"/>
          </a:xfrm>
          <a:prstGeom prst="rect">
            <a:avLst/>
          </a:prstGeom>
          <a:ln w="28575" cap="sq" cmpd="thickThin">
            <a:solidFill>
              <a:srgbClr val="000000"/>
            </a:solidFill>
            <a:prstDash val="solid"/>
            <a:miter lim="800000"/>
          </a:ln>
          <a:effectLst>
            <a:innerShdw blurRad="76200">
              <a:srgbClr val="000000"/>
            </a:innerShdw>
          </a:effectLst>
        </p:spPr>
      </p:pic>
      <p:sp>
        <p:nvSpPr>
          <p:cNvPr id="7" name="TextBox 6">
            <a:extLst>
              <a:ext uri="{FF2B5EF4-FFF2-40B4-BE49-F238E27FC236}">
                <a16:creationId xmlns:a16="http://schemas.microsoft.com/office/drawing/2014/main" id="{CFFB6A51-882F-43F4-9AAF-D355C487100A}"/>
              </a:ext>
            </a:extLst>
          </p:cNvPr>
          <p:cNvSpPr txBox="1"/>
          <p:nvPr/>
        </p:nvSpPr>
        <p:spPr>
          <a:xfrm>
            <a:off x="4608989" y="46025"/>
            <a:ext cx="2974020" cy="307777"/>
          </a:xfrm>
          <a:prstGeom prst="rect">
            <a:avLst/>
          </a:prstGeom>
          <a:noFill/>
        </p:spPr>
        <p:txBody>
          <a:bodyPr wrap="square" rtlCol="0">
            <a:spAutoFit/>
          </a:bodyPr>
          <a:lstStyle/>
          <a:p>
            <a:pPr algn="ctr"/>
            <a:r>
              <a:rPr lang="en-IN" sz="1400" dirty="0">
                <a:hlinkClick r:id="rId3"/>
              </a:rPr>
              <a:t>www.matinspharma.com</a:t>
            </a:r>
            <a:endParaRPr lang="en-IN" sz="1400" dirty="0"/>
          </a:p>
        </p:txBody>
      </p:sp>
    </p:spTree>
    <p:extLst>
      <p:ext uri="{BB962C8B-B14F-4D97-AF65-F5344CB8AC3E}">
        <p14:creationId xmlns:p14="http://schemas.microsoft.com/office/powerpoint/2010/main" val="3132936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0121"/>
            <a:ext cx="10515600" cy="746459"/>
          </a:xfrm>
        </p:spPr>
        <p:txBody>
          <a:bodyPr>
            <a:normAutofit/>
          </a:bodyPr>
          <a:lstStyle/>
          <a:p>
            <a:pPr algn="ctr"/>
            <a:r>
              <a:rPr lang="en-US" b="1" cap="all" dirty="0"/>
              <a:t>INTRODUCTION of TWIN GM</a:t>
            </a:r>
            <a:endParaRPr lang="en-US" dirty="0"/>
          </a:p>
        </p:txBody>
      </p:sp>
      <p:sp>
        <p:nvSpPr>
          <p:cNvPr id="3" name="Content Placeholder 2"/>
          <p:cNvSpPr>
            <a:spLocks noGrp="1"/>
          </p:cNvSpPr>
          <p:nvPr>
            <p:ph idx="1"/>
          </p:nvPr>
        </p:nvSpPr>
        <p:spPr>
          <a:xfrm>
            <a:off x="184597" y="905522"/>
            <a:ext cx="11822806" cy="5409127"/>
          </a:xfrm>
        </p:spPr>
        <p:txBody>
          <a:bodyPr>
            <a:normAutofit fontScale="85000" lnSpcReduction="20000"/>
          </a:bodyPr>
          <a:lstStyle/>
          <a:p>
            <a:r>
              <a:rPr lang="en-US" dirty="0"/>
              <a:t>TWIN GM Tablet is a combination medicine used for the treatment of neuropathic pain. This medicine decreases pain by modulating calcium channel activity of the nerve cells.</a:t>
            </a:r>
            <a:br>
              <a:rPr lang="en-US" dirty="0"/>
            </a:br>
            <a:br>
              <a:rPr lang="en-US" dirty="0"/>
            </a:br>
            <a:r>
              <a:rPr lang="en-US" dirty="0"/>
              <a:t>TWIN GM Tablet is taken by mouth with or without food, preferably at bedtime. It is advised to take medicine at the same time each day as this helps to maintain a consistent level of medicine in the body. Take this medicine in the dose and duration advised by your doctor. If you miss a dose of this medicine, take it as soon as you remember. Finish the full course of treatment even if you feel better. It is important that this medication is not stopped suddenly without talking to the doctor.</a:t>
            </a:r>
            <a:br>
              <a:rPr lang="en-US" dirty="0"/>
            </a:br>
            <a:br>
              <a:rPr lang="en-US" dirty="0"/>
            </a:br>
            <a:r>
              <a:rPr lang="en-US" dirty="0"/>
              <a:t>Some common side effects of this medicine are nausea, peripheral edema, ataxia, blurred vision, fever and nystagmus (involuntary eye movement). It may also cause dizziness and sleepiness, so do not drive or do anything that requires mental focus until you know how this medicine affects you. It is important to inform your doctor if you develop any unusual changes in mood or behavior, new or worsening depression, or suicidal thoughts.</a:t>
            </a:r>
            <a:br>
              <a:rPr lang="en-US" dirty="0"/>
            </a:br>
            <a:br>
              <a:rPr lang="en-US" dirty="0"/>
            </a:br>
            <a:r>
              <a:rPr lang="en-US" dirty="0"/>
              <a:t>Before taking the medicine you should tell your doctor if you are pregnant, planning to become pregnant, or breastfeeding. It can usually be mixed safely with other medicines but some drugs (including antacids and alcohol) do affect the way it works and can increase the chance of side effects.</a:t>
            </a:r>
          </a:p>
          <a:p>
            <a:endParaRPr lang="en-US" dirty="0"/>
          </a:p>
        </p:txBody>
      </p:sp>
      <p:sp>
        <p:nvSpPr>
          <p:cNvPr id="4" name="TextBox 3">
            <a:extLst>
              <a:ext uri="{FF2B5EF4-FFF2-40B4-BE49-F238E27FC236}">
                <a16:creationId xmlns:a16="http://schemas.microsoft.com/office/drawing/2014/main" id="{1E5DF0AF-022B-4FB4-A511-D18E5E09A29A}"/>
              </a:ext>
            </a:extLst>
          </p:cNvPr>
          <p:cNvSpPr txBox="1"/>
          <p:nvPr/>
        </p:nvSpPr>
        <p:spPr>
          <a:xfrm>
            <a:off x="4608989" y="46025"/>
            <a:ext cx="2974020" cy="307777"/>
          </a:xfrm>
          <a:prstGeom prst="rect">
            <a:avLst/>
          </a:prstGeom>
          <a:noFill/>
        </p:spPr>
        <p:txBody>
          <a:bodyPr wrap="square" rtlCol="0">
            <a:spAutoFit/>
          </a:bodyPr>
          <a:lstStyle/>
          <a:p>
            <a:pPr algn="ctr"/>
            <a:r>
              <a:rPr lang="en-IN" sz="1400" dirty="0">
                <a:hlinkClick r:id="rId2"/>
              </a:rPr>
              <a:t>www.matinspharma.com</a:t>
            </a:r>
            <a:endParaRPr lang="en-IN" sz="1400" dirty="0"/>
          </a:p>
        </p:txBody>
      </p:sp>
    </p:spTree>
    <p:extLst>
      <p:ext uri="{BB962C8B-B14F-4D97-AF65-F5344CB8AC3E}">
        <p14:creationId xmlns:p14="http://schemas.microsoft.com/office/powerpoint/2010/main" val="3118966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9" y="249215"/>
            <a:ext cx="12080383" cy="1576410"/>
          </a:xfrm>
        </p:spPr>
        <p:txBody>
          <a:bodyPr>
            <a:normAutofit/>
          </a:bodyPr>
          <a:lstStyle/>
          <a:p>
            <a:pPr algn="ctr"/>
            <a:r>
              <a:rPr lang="en-US" b="1" cap="all" dirty="0"/>
              <a:t>USES OF </a:t>
            </a:r>
            <a:r>
              <a:rPr lang="en-US" b="1" dirty="0"/>
              <a:t>TWIN GM TABLETS</a:t>
            </a:r>
            <a:br>
              <a:rPr lang="en-US" b="1" dirty="0"/>
            </a:br>
            <a:endParaRPr lang="en-US" dirty="0"/>
          </a:p>
        </p:txBody>
      </p:sp>
      <p:sp>
        <p:nvSpPr>
          <p:cNvPr id="3" name="Content Placeholder 2"/>
          <p:cNvSpPr>
            <a:spLocks noGrp="1"/>
          </p:cNvSpPr>
          <p:nvPr>
            <p:ph idx="1"/>
          </p:nvPr>
        </p:nvSpPr>
        <p:spPr>
          <a:xfrm>
            <a:off x="476518" y="1169853"/>
            <a:ext cx="11475076" cy="5228822"/>
          </a:xfrm>
        </p:spPr>
        <p:txBody>
          <a:bodyPr>
            <a:normAutofit/>
          </a:bodyPr>
          <a:lstStyle/>
          <a:p>
            <a:pPr marL="0" indent="0">
              <a:buNone/>
            </a:pPr>
            <a:r>
              <a:rPr lang="en-US" b="1" cap="all" dirty="0"/>
              <a:t>BENEFITS OF </a:t>
            </a:r>
            <a:r>
              <a:rPr lang="en-US" b="1" dirty="0"/>
              <a:t>TWIN GM </a:t>
            </a:r>
            <a:r>
              <a:rPr lang="en-US" b="1" cap="all" dirty="0"/>
              <a:t>TABLET</a:t>
            </a:r>
            <a:endParaRPr lang="en-US" b="1" dirty="0"/>
          </a:p>
          <a:p>
            <a:r>
              <a:rPr lang="en-US" b="1" dirty="0"/>
              <a:t>In Neuropathic pain</a:t>
            </a:r>
          </a:p>
          <a:p>
            <a:pPr marL="0" indent="0">
              <a:buNone/>
            </a:pPr>
            <a:r>
              <a:rPr lang="en-US" dirty="0"/>
              <a:t>TWIN GM Tablet is a combination of medicines used to treat long-lasting (chronic) pain caused by nerve damage due to diabetes, shingles or spinal cord injury. It reduces pain and its associated symptoms such as mood changes, sleep problems, and tiredness. It is thought to work by interfering with pain signals that travel through the damaged nerves and the brain. Using this medicine regularly will improve your physical and social functioning and overall quality of life. It takes a few weeks to work so you need to use it regularly even if you feel it is not doing any good. Once your symptoms have gone you should still keep using the medicine until your doctor advises you to stop.</a:t>
            </a:r>
          </a:p>
          <a:p>
            <a:endParaRPr lang="en-US" dirty="0"/>
          </a:p>
        </p:txBody>
      </p:sp>
      <p:sp>
        <p:nvSpPr>
          <p:cNvPr id="4" name="TextBox 3">
            <a:extLst>
              <a:ext uri="{FF2B5EF4-FFF2-40B4-BE49-F238E27FC236}">
                <a16:creationId xmlns:a16="http://schemas.microsoft.com/office/drawing/2014/main" id="{48A64C07-4D21-4422-A16D-9037DA23A5D5}"/>
              </a:ext>
            </a:extLst>
          </p:cNvPr>
          <p:cNvSpPr txBox="1"/>
          <p:nvPr/>
        </p:nvSpPr>
        <p:spPr>
          <a:xfrm>
            <a:off x="4608989" y="46025"/>
            <a:ext cx="2974020" cy="307777"/>
          </a:xfrm>
          <a:prstGeom prst="rect">
            <a:avLst/>
          </a:prstGeom>
          <a:noFill/>
        </p:spPr>
        <p:txBody>
          <a:bodyPr wrap="square" rtlCol="0">
            <a:spAutoFit/>
          </a:bodyPr>
          <a:lstStyle/>
          <a:p>
            <a:pPr algn="ctr"/>
            <a:r>
              <a:rPr lang="en-IN" sz="1400" dirty="0">
                <a:hlinkClick r:id="rId2"/>
              </a:rPr>
              <a:t>www.matinspharma.com</a:t>
            </a:r>
            <a:endParaRPr lang="en-IN" sz="1400" dirty="0"/>
          </a:p>
        </p:txBody>
      </p:sp>
    </p:spTree>
    <p:extLst>
      <p:ext uri="{BB962C8B-B14F-4D97-AF65-F5344CB8AC3E}">
        <p14:creationId xmlns:p14="http://schemas.microsoft.com/office/powerpoint/2010/main" val="4194140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5" y="257577"/>
            <a:ext cx="11835685" cy="1568048"/>
          </a:xfrm>
        </p:spPr>
        <p:txBody>
          <a:bodyPr>
            <a:normAutofit/>
          </a:bodyPr>
          <a:lstStyle/>
          <a:p>
            <a:pPr algn="ctr"/>
            <a:r>
              <a:rPr lang="en-US" b="1" cap="all" dirty="0"/>
              <a:t>SIDE EFFECTS OF </a:t>
            </a:r>
            <a:r>
              <a:rPr lang="en-US" b="1" dirty="0"/>
              <a:t>TWIN GM</a:t>
            </a:r>
            <a:r>
              <a:rPr lang="en-US" b="1" cap="all" dirty="0"/>
              <a:t> TABLET</a:t>
            </a:r>
            <a:br>
              <a:rPr lang="en-US" b="1" dirty="0"/>
            </a:br>
            <a:endParaRPr lang="en-US" b="1" dirty="0"/>
          </a:p>
        </p:txBody>
      </p:sp>
      <p:sp>
        <p:nvSpPr>
          <p:cNvPr id="3" name="Content Placeholder 2"/>
          <p:cNvSpPr>
            <a:spLocks noGrp="1"/>
          </p:cNvSpPr>
          <p:nvPr>
            <p:ph idx="1"/>
          </p:nvPr>
        </p:nvSpPr>
        <p:spPr>
          <a:xfrm>
            <a:off x="489397" y="1442434"/>
            <a:ext cx="11423561" cy="5100034"/>
          </a:xfrm>
        </p:spPr>
        <p:txBody>
          <a:bodyPr/>
          <a:lstStyle/>
          <a:p>
            <a:r>
              <a:rPr lang="en-US" dirty="0"/>
              <a:t>Most side effects do not require any medical attention and disappear as your body adjusts to the medicine. Consult your doctor if they persist or if you’re worried about them</a:t>
            </a:r>
          </a:p>
          <a:p>
            <a:pPr marL="0" indent="0">
              <a:buNone/>
            </a:pPr>
            <a:r>
              <a:rPr lang="en-US" b="1" dirty="0"/>
              <a:t>Common side effects of TWIN GM </a:t>
            </a:r>
            <a:r>
              <a:rPr lang="en-US" b="1" cap="all" dirty="0"/>
              <a:t>TABLET</a:t>
            </a:r>
            <a:endParaRPr lang="en-US" b="1" dirty="0"/>
          </a:p>
          <a:p>
            <a:pPr lvl="0"/>
            <a:r>
              <a:rPr lang="en-US" dirty="0"/>
              <a:t>Dizziness</a:t>
            </a:r>
          </a:p>
          <a:p>
            <a:pPr lvl="0"/>
            <a:r>
              <a:rPr lang="en-US" dirty="0"/>
              <a:t>Sleepiness</a:t>
            </a:r>
          </a:p>
          <a:p>
            <a:pPr lvl="0"/>
            <a:r>
              <a:rPr lang="en-US" dirty="0"/>
              <a:t>Tiredness</a:t>
            </a:r>
          </a:p>
          <a:p>
            <a:r>
              <a:rPr lang="en-US" dirty="0"/>
              <a:t>Uncoordinated body movements</a:t>
            </a:r>
          </a:p>
        </p:txBody>
      </p:sp>
      <p:sp>
        <p:nvSpPr>
          <p:cNvPr id="4" name="TextBox 3">
            <a:extLst>
              <a:ext uri="{FF2B5EF4-FFF2-40B4-BE49-F238E27FC236}">
                <a16:creationId xmlns:a16="http://schemas.microsoft.com/office/drawing/2014/main" id="{C864E46D-4DC7-426A-8E69-184A03FCCA19}"/>
              </a:ext>
            </a:extLst>
          </p:cNvPr>
          <p:cNvSpPr txBox="1"/>
          <p:nvPr/>
        </p:nvSpPr>
        <p:spPr>
          <a:xfrm>
            <a:off x="4608989" y="46025"/>
            <a:ext cx="2974020" cy="307777"/>
          </a:xfrm>
          <a:prstGeom prst="rect">
            <a:avLst/>
          </a:prstGeom>
          <a:noFill/>
        </p:spPr>
        <p:txBody>
          <a:bodyPr wrap="square" rtlCol="0">
            <a:spAutoFit/>
          </a:bodyPr>
          <a:lstStyle/>
          <a:p>
            <a:pPr algn="ctr"/>
            <a:r>
              <a:rPr lang="en-IN" sz="1400" dirty="0">
                <a:hlinkClick r:id="rId2"/>
              </a:rPr>
              <a:t>www.matinspharma.com</a:t>
            </a:r>
            <a:endParaRPr lang="en-IN" sz="1400" dirty="0"/>
          </a:p>
        </p:txBody>
      </p:sp>
    </p:spTree>
    <p:extLst>
      <p:ext uri="{BB962C8B-B14F-4D97-AF65-F5344CB8AC3E}">
        <p14:creationId xmlns:p14="http://schemas.microsoft.com/office/powerpoint/2010/main" val="3670777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313385" y="667700"/>
            <a:ext cx="11565228" cy="6465194"/>
          </a:xfrm>
        </p:spPr>
        <p:txBody>
          <a:bodyPr>
            <a:normAutofit/>
          </a:bodyPr>
          <a:lstStyle/>
          <a:p>
            <a:pPr marL="0" indent="0">
              <a:buNone/>
            </a:pPr>
            <a:r>
              <a:rPr lang="en-US" sz="2400" b="1" dirty="0"/>
              <a:t>HOW TO USE TWIN GM TABLET</a:t>
            </a:r>
          </a:p>
          <a:p>
            <a:pPr marL="0" indent="0">
              <a:buNone/>
            </a:pPr>
            <a:r>
              <a:rPr lang="en-US" sz="2400" dirty="0"/>
              <a:t>Take this medicine in the dose and duration as advised by your doctor. Swallow it as a whole. Do not chew, crush or break it. TWIN GM Tablet may be taken with or without food, but it is better to take it at a fixed time.</a:t>
            </a:r>
          </a:p>
          <a:p>
            <a:pPr marL="0" indent="0">
              <a:buNone/>
            </a:pPr>
            <a:r>
              <a:rPr lang="en-US" sz="2400" b="1" dirty="0"/>
              <a:t>HOW TWIN GM TABLET WORKS</a:t>
            </a:r>
          </a:p>
          <a:p>
            <a:pPr marL="0" indent="0">
              <a:buNone/>
            </a:pPr>
            <a:r>
              <a:rPr lang="en-US" sz="2400" dirty="0"/>
              <a:t>TWIN GM Tablet is a combination of two medicines: Gabapentin and Methylcobalamin. Gabapentin is an alpha 2 delta ligand which decreases pain by modulating calcium channel activity of the nerve cells. Methylcobalamin is a form of vitamin B which helps in the production of myelin, a substance that protects nerve fibers and rejuvenates damaged nerve cells. Together, they relieve neuropathic pain (pain from damaged nerves).</a:t>
            </a:r>
          </a:p>
          <a:p>
            <a:endParaRPr lang="en-US" sz="2400" dirty="0"/>
          </a:p>
        </p:txBody>
      </p:sp>
      <p:sp>
        <p:nvSpPr>
          <p:cNvPr id="3" name="TextBox 2">
            <a:extLst>
              <a:ext uri="{FF2B5EF4-FFF2-40B4-BE49-F238E27FC236}">
                <a16:creationId xmlns:a16="http://schemas.microsoft.com/office/drawing/2014/main" id="{C90C5DC3-1A2A-46F2-9DFC-E22FC9813903}"/>
              </a:ext>
            </a:extLst>
          </p:cNvPr>
          <p:cNvSpPr txBox="1"/>
          <p:nvPr/>
        </p:nvSpPr>
        <p:spPr>
          <a:xfrm>
            <a:off x="4608989" y="46025"/>
            <a:ext cx="2974020" cy="307777"/>
          </a:xfrm>
          <a:prstGeom prst="rect">
            <a:avLst/>
          </a:prstGeom>
          <a:noFill/>
        </p:spPr>
        <p:txBody>
          <a:bodyPr wrap="square" rtlCol="0">
            <a:spAutoFit/>
          </a:bodyPr>
          <a:lstStyle/>
          <a:p>
            <a:pPr algn="ctr"/>
            <a:r>
              <a:rPr lang="en-IN" sz="1400" dirty="0">
                <a:hlinkClick r:id="rId2"/>
              </a:rPr>
              <a:t>www.matinspharma.com</a:t>
            </a:r>
            <a:endParaRPr lang="en-IN" sz="1400" dirty="0"/>
          </a:p>
        </p:txBody>
      </p:sp>
    </p:spTree>
    <p:extLst>
      <p:ext uri="{BB962C8B-B14F-4D97-AF65-F5344CB8AC3E}">
        <p14:creationId xmlns:p14="http://schemas.microsoft.com/office/powerpoint/2010/main" val="17984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290" y="1"/>
            <a:ext cx="10515600" cy="1184856"/>
          </a:xfrm>
        </p:spPr>
        <p:txBody>
          <a:bodyPr>
            <a:normAutofit/>
          </a:bodyPr>
          <a:lstStyle/>
          <a:p>
            <a:pPr algn="ctr"/>
            <a:r>
              <a:rPr lang="en-US" b="1" cap="all" dirty="0"/>
              <a:t>SAFETY ADVICE</a:t>
            </a:r>
            <a:endParaRPr lang="en-US" dirty="0"/>
          </a:p>
        </p:txBody>
      </p:sp>
      <p:sp>
        <p:nvSpPr>
          <p:cNvPr id="3" name="Content Placeholder 2"/>
          <p:cNvSpPr>
            <a:spLocks noGrp="1"/>
          </p:cNvSpPr>
          <p:nvPr>
            <p:ph idx="1"/>
          </p:nvPr>
        </p:nvSpPr>
        <p:spPr>
          <a:xfrm>
            <a:off x="244699" y="785612"/>
            <a:ext cx="11719774" cy="5183110"/>
          </a:xfrm>
        </p:spPr>
        <p:txBody>
          <a:bodyPr>
            <a:normAutofit fontScale="92500"/>
          </a:bodyPr>
          <a:lstStyle/>
          <a:p>
            <a:pPr marL="0" indent="0">
              <a:buNone/>
            </a:pPr>
            <a:r>
              <a:rPr lang="en-US" sz="2400" b="1" dirty="0"/>
              <a:t>Alcohol</a:t>
            </a:r>
          </a:p>
          <a:p>
            <a:r>
              <a:rPr lang="en-US" sz="2400" dirty="0"/>
              <a:t>UNSAFE</a:t>
            </a:r>
          </a:p>
          <a:p>
            <a:r>
              <a:rPr lang="en-US" sz="2400" dirty="0"/>
              <a:t>TWIN GM Tablet may cause excessive drowsiness with alcohol.</a:t>
            </a:r>
          </a:p>
          <a:p>
            <a:pPr marL="0" indent="0">
              <a:buNone/>
            </a:pPr>
            <a:r>
              <a:rPr lang="en-US" sz="2400" b="1" dirty="0"/>
              <a:t>Pregnancy</a:t>
            </a:r>
          </a:p>
          <a:p>
            <a:r>
              <a:rPr lang="en-US" sz="2400" dirty="0"/>
              <a:t>CONSULT YOUR DOCTOR</a:t>
            </a:r>
          </a:p>
          <a:p>
            <a:r>
              <a:rPr lang="en-US" sz="2400" dirty="0"/>
              <a:t>TWIN GM Tablet may be unsafe to use during pregnancy. Although there are limited studies in humans, animal studies have shown harmful effects on the developing baby. Your doctor will weigh the benefits and any potential risks before prescribing it to you. Please consult your doctor.</a:t>
            </a:r>
          </a:p>
          <a:p>
            <a:pPr marL="0" indent="0">
              <a:buNone/>
            </a:pPr>
            <a:r>
              <a:rPr lang="en-US" sz="2400" b="1" dirty="0"/>
              <a:t>Breastfeeding</a:t>
            </a:r>
          </a:p>
          <a:p>
            <a:r>
              <a:rPr lang="en-US" sz="2400" dirty="0"/>
              <a:t>SAFE IF PRESCRIBED</a:t>
            </a:r>
          </a:p>
          <a:p>
            <a:r>
              <a:rPr lang="en-US" sz="2400" dirty="0"/>
              <a:t>TWIN GM Tablet is probably safe to use during breastfeeding. Limited human data suggests that the drug does not represent any significant risk to the baby.</a:t>
            </a:r>
          </a:p>
          <a:p>
            <a:r>
              <a:rPr lang="en-US" sz="2400" dirty="0"/>
              <a:t>Baby should be monitored for excessive sleepiness and weight gain.</a:t>
            </a:r>
          </a:p>
        </p:txBody>
      </p:sp>
      <p:sp>
        <p:nvSpPr>
          <p:cNvPr id="4" name="TextBox 3">
            <a:extLst>
              <a:ext uri="{FF2B5EF4-FFF2-40B4-BE49-F238E27FC236}">
                <a16:creationId xmlns:a16="http://schemas.microsoft.com/office/drawing/2014/main" id="{3BFBF441-8C99-43C6-8360-D177727966DE}"/>
              </a:ext>
            </a:extLst>
          </p:cNvPr>
          <p:cNvSpPr txBox="1"/>
          <p:nvPr/>
        </p:nvSpPr>
        <p:spPr>
          <a:xfrm>
            <a:off x="4608989" y="46025"/>
            <a:ext cx="2974020" cy="307777"/>
          </a:xfrm>
          <a:prstGeom prst="rect">
            <a:avLst/>
          </a:prstGeom>
          <a:noFill/>
        </p:spPr>
        <p:txBody>
          <a:bodyPr wrap="square" rtlCol="0">
            <a:spAutoFit/>
          </a:bodyPr>
          <a:lstStyle/>
          <a:p>
            <a:pPr algn="ctr"/>
            <a:r>
              <a:rPr lang="en-IN" sz="1400" dirty="0">
                <a:hlinkClick r:id="rId2"/>
              </a:rPr>
              <a:t>www.matinspharma.com</a:t>
            </a:r>
            <a:endParaRPr lang="en-IN" sz="1400" dirty="0"/>
          </a:p>
        </p:txBody>
      </p:sp>
    </p:spTree>
    <p:extLst>
      <p:ext uri="{BB962C8B-B14F-4D97-AF65-F5344CB8AC3E}">
        <p14:creationId xmlns:p14="http://schemas.microsoft.com/office/powerpoint/2010/main" val="893648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033" y="511354"/>
            <a:ext cx="11668259" cy="5417173"/>
          </a:xfrm>
        </p:spPr>
        <p:txBody>
          <a:bodyPr>
            <a:normAutofit/>
          </a:bodyPr>
          <a:lstStyle/>
          <a:p>
            <a:pPr marL="0" indent="0">
              <a:buNone/>
            </a:pPr>
            <a:r>
              <a:rPr lang="en-US" sz="2400" b="1" dirty="0"/>
              <a:t>Driving</a:t>
            </a:r>
          </a:p>
          <a:p>
            <a:r>
              <a:rPr lang="en-US" sz="2400" dirty="0"/>
              <a:t>UNSAFE</a:t>
            </a:r>
          </a:p>
          <a:p>
            <a:r>
              <a:rPr lang="en-US" sz="2400" dirty="0"/>
              <a:t>TWIN GM Tablet may decrease alertness, affect your vision or make you feel sleepy and dizzy. Do not drive if these symptoms occur.</a:t>
            </a:r>
          </a:p>
          <a:p>
            <a:pPr marL="0" indent="0">
              <a:buNone/>
            </a:pPr>
            <a:r>
              <a:rPr lang="en-US" sz="2400" b="1" dirty="0"/>
              <a:t>Kidney</a:t>
            </a:r>
          </a:p>
          <a:p>
            <a:r>
              <a:rPr lang="en-US" sz="2400" dirty="0"/>
              <a:t>CAUTION</a:t>
            </a:r>
          </a:p>
          <a:p>
            <a:r>
              <a:rPr lang="en-US" sz="2400" dirty="0"/>
              <a:t>TWIN GM Tablet should be used with caution in patients with kidney disease. Dose adjustment of TWIN GM Tablet may be needed. Please consult your doctor.</a:t>
            </a:r>
          </a:p>
          <a:p>
            <a:pPr marL="0" indent="0">
              <a:buNone/>
            </a:pPr>
            <a:r>
              <a:rPr lang="en-US" sz="2400" b="1" dirty="0"/>
              <a:t>Liver</a:t>
            </a:r>
          </a:p>
          <a:p>
            <a:r>
              <a:rPr lang="en-US" sz="2400" dirty="0"/>
              <a:t>CONSULT YOUR DOCTOR</a:t>
            </a:r>
          </a:p>
          <a:p>
            <a:r>
              <a:rPr lang="en-US" sz="2400" dirty="0"/>
              <a:t>There is limited information available on the use of TWIN GM Tablet in patients with liver disease. Please consult your doctor.</a:t>
            </a:r>
          </a:p>
        </p:txBody>
      </p:sp>
      <p:sp>
        <p:nvSpPr>
          <p:cNvPr id="4" name="TextBox 3">
            <a:extLst>
              <a:ext uri="{FF2B5EF4-FFF2-40B4-BE49-F238E27FC236}">
                <a16:creationId xmlns:a16="http://schemas.microsoft.com/office/drawing/2014/main" id="{9DB6611C-9155-4E4D-946D-974BDEDA9EAF}"/>
              </a:ext>
            </a:extLst>
          </p:cNvPr>
          <p:cNvSpPr txBox="1"/>
          <p:nvPr/>
        </p:nvSpPr>
        <p:spPr>
          <a:xfrm>
            <a:off x="4608989" y="46025"/>
            <a:ext cx="2974020" cy="307777"/>
          </a:xfrm>
          <a:prstGeom prst="rect">
            <a:avLst/>
          </a:prstGeom>
          <a:noFill/>
        </p:spPr>
        <p:txBody>
          <a:bodyPr wrap="square" rtlCol="0">
            <a:spAutoFit/>
          </a:bodyPr>
          <a:lstStyle/>
          <a:p>
            <a:pPr algn="ctr"/>
            <a:r>
              <a:rPr lang="en-IN" sz="1400" dirty="0">
                <a:hlinkClick r:id="rId2"/>
              </a:rPr>
              <a:t>www.matinspharma.com</a:t>
            </a:r>
            <a:endParaRPr lang="en-IN" sz="1400" dirty="0"/>
          </a:p>
        </p:txBody>
      </p:sp>
    </p:spTree>
    <p:extLst>
      <p:ext uri="{BB962C8B-B14F-4D97-AF65-F5344CB8AC3E}">
        <p14:creationId xmlns:p14="http://schemas.microsoft.com/office/powerpoint/2010/main" val="3608172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F3B4-D997-476D-8F6B-CE57877E475B}"/>
              </a:ext>
            </a:extLst>
          </p:cNvPr>
          <p:cNvSpPr>
            <a:spLocks noGrp="1"/>
          </p:cNvSpPr>
          <p:nvPr>
            <p:ph type="title"/>
          </p:nvPr>
        </p:nvSpPr>
        <p:spPr/>
        <p:txBody>
          <a:bodyPr/>
          <a:lstStyle/>
          <a:p>
            <a:pPr algn="ctr"/>
            <a:r>
              <a:rPr lang="en-IN" dirty="0"/>
              <a:t>Thank You</a:t>
            </a:r>
          </a:p>
        </p:txBody>
      </p:sp>
      <p:sp>
        <p:nvSpPr>
          <p:cNvPr id="3" name="Content Placeholder 2">
            <a:extLst>
              <a:ext uri="{FF2B5EF4-FFF2-40B4-BE49-F238E27FC236}">
                <a16:creationId xmlns:a16="http://schemas.microsoft.com/office/drawing/2014/main" id="{E6984AFA-86EA-4AD1-804A-638026832D99}"/>
              </a:ext>
            </a:extLst>
          </p:cNvPr>
          <p:cNvSpPr>
            <a:spLocks noGrp="1"/>
          </p:cNvSpPr>
          <p:nvPr>
            <p:ph idx="1"/>
          </p:nvPr>
        </p:nvSpPr>
        <p:spPr>
          <a:xfrm>
            <a:off x="838200" y="1825625"/>
            <a:ext cx="5611812" cy="3705163"/>
          </a:xfrm>
        </p:spPr>
        <p:txBody>
          <a:bodyPr>
            <a:normAutofit/>
          </a:bodyPr>
          <a:lstStyle/>
          <a:p>
            <a:pPr marL="0" indent="0">
              <a:buNone/>
            </a:pPr>
            <a:r>
              <a:rPr lang="en-IN" sz="1600" b="1" i="1" dirty="0"/>
              <a:t>For More details, please contact – </a:t>
            </a:r>
          </a:p>
          <a:p>
            <a:pPr marL="0" indent="0">
              <a:buNone/>
            </a:pPr>
            <a:r>
              <a:rPr lang="en-IN" sz="1600" b="1" i="1" dirty="0"/>
              <a:t>Matins Pharma</a:t>
            </a:r>
          </a:p>
          <a:p>
            <a:pPr marL="0" indent="0">
              <a:buNone/>
            </a:pPr>
            <a:r>
              <a:rPr lang="en-IN" sz="1600" b="1" i="1" dirty="0"/>
              <a:t>82840 10553</a:t>
            </a:r>
          </a:p>
          <a:p>
            <a:pPr marL="0" indent="0">
              <a:buNone/>
            </a:pPr>
            <a:r>
              <a:rPr lang="en-IN" sz="1600" b="1" i="1" dirty="0"/>
              <a:t>99155 69932</a:t>
            </a:r>
          </a:p>
          <a:p>
            <a:pPr marL="0" indent="0">
              <a:buNone/>
            </a:pPr>
            <a:r>
              <a:rPr lang="en-IN" sz="1600" b="1" i="1" dirty="0"/>
              <a:t>78146 44275</a:t>
            </a:r>
          </a:p>
          <a:p>
            <a:pPr marL="0" indent="0">
              <a:buNone/>
            </a:pPr>
            <a:r>
              <a:rPr lang="en-IN" sz="1600" b="1" i="1" dirty="0"/>
              <a:t>94175 06219</a:t>
            </a:r>
          </a:p>
          <a:p>
            <a:pPr marL="0" indent="0">
              <a:buNone/>
            </a:pPr>
            <a:r>
              <a:rPr lang="en-IN" sz="1600" b="1" i="1" dirty="0"/>
              <a:t>matinspharma@gmail.com</a:t>
            </a:r>
          </a:p>
          <a:p>
            <a:endParaRPr lang="en-IN" sz="1600" b="1" i="1" dirty="0"/>
          </a:p>
        </p:txBody>
      </p:sp>
      <p:sp>
        <p:nvSpPr>
          <p:cNvPr id="4" name="TextBox 3">
            <a:extLst>
              <a:ext uri="{FF2B5EF4-FFF2-40B4-BE49-F238E27FC236}">
                <a16:creationId xmlns:a16="http://schemas.microsoft.com/office/drawing/2014/main" id="{BB2CDEB4-EDE1-46A9-80C3-6110580063C5}"/>
              </a:ext>
            </a:extLst>
          </p:cNvPr>
          <p:cNvSpPr txBox="1"/>
          <p:nvPr/>
        </p:nvSpPr>
        <p:spPr>
          <a:xfrm>
            <a:off x="6684499" y="1690688"/>
            <a:ext cx="3977583" cy="3961277"/>
          </a:xfrm>
          <a:prstGeom prst="rect">
            <a:avLst/>
          </a:prstGeom>
          <a:noFill/>
        </p:spPr>
        <p:txBody>
          <a:bodyPr wrap="square">
            <a:spAutoFit/>
          </a:bodyPr>
          <a:lstStyle/>
          <a:p>
            <a:pPr algn="l" fontAlgn="base">
              <a:lnSpc>
                <a:spcPct val="200000"/>
              </a:lnSpc>
            </a:pPr>
            <a:r>
              <a:rPr lang="en-IN" sz="1600" b="1" i="1" dirty="0">
                <a:solidFill>
                  <a:srgbClr val="1F1E1E"/>
                </a:solidFill>
                <a:effectLst/>
              </a:rPr>
              <a:t>We offer the following in PCD Franchise: </a:t>
            </a:r>
            <a:endParaRPr lang="en-IN" sz="1600" b="0" i="0" dirty="0">
              <a:solidFill>
                <a:srgbClr val="1F1E1E"/>
              </a:solidFill>
              <a:effectLst/>
            </a:endParaRPr>
          </a:p>
          <a:p>
            <a:pPr algn="l" fontAlgn="base">
              <a:lnSpc>
                <a:spcPct val="200000"/>
              </a:lnSpc>
              <a:buFont typeface="Arial" panose="020B0604020202020204" pitchFamily="34" charset="0"/>
              <a:buChar char="•"/>
            </a:pPr>
            <a:r>
              <a:rPr lang="en-IN" sz="1600" b="1" i="1" u="none" strike="noStrike" dirty="0">
                <a:solidFill>
                  <a:srgbClr val="222222"/>
                </a:solidFill>
                <a:effectLst/>
                <a:hlinkClick r:id="rId2"/>
              </a:rPr>
              <a:t>Ortho Product Range</a:t>
            </a:r>
            <a:endParaRPr lang="en-IN" sz="1600" b="1" i="0" dirty="0">
              <a:solidFill>
                <a:srgbClr val="222222"/>
              </a:solidFill>
              <a:effectLst/>
            </a:endParaRPr>
          </a:p>
          <a:p>
            <a:pPr algn="l" fontAlgn="base">
              <a:lnSpc>
                <a:spcPct val="200000"/>
              </a:lnSpc>
              <a:buFont typeface="Arial" panose="020B0604020202020204" pitchFamily="34" charset="0"/>
              <a:buChar char="•"/>
            </a:pPr>
            <a:r>
              <a:rPr lang="en-IN" sz="1600" b="1" i="1" u="sng" strike="noStrike" dirty="0">
                <a:solidFill>
                  <a:srgbClr val="222222"/>
                </a:solidFill>
                <a:effectLst/>
                <a:hlinkClick r:id="rId3"/>
              </a:rPr>
              <a:t>Gynaecology Product Range</a:t>
            </a:r>
            <a:endParaRPr lang="en-IN" sz="1600" b="1" i="0" dirty="0">
              <a:solidFill>
                <a:srgbClr val="222222"/>
              </a:solidFill>
              <a:effectLst/>
            </a:endParaRPr>
          </a:p>
          <a:p>
            <a:pPr algn="l" fontAlgn="base">
              <a:lnSpc>
                <a:spcPct val="200000"/>
              </a:lnSpc>
              <a:buFont typeface="Arial" panose="020B0604020202020204" pitchFamily="34" charset="0"/>
              <a:buChar char="•"/>
            </a:pPr>
            <a:r>
              <a:rPr lang="en-IN" sz="1600" b="1" i="1" u="sng" dirty="0">
                <a:solidFill>
                  <a:srgbClr val="222222"/>
                </a:solidFill>
                <a:effectLst/>
              </a:rPr>
              <a:t>Herbal Products Range</a:t>
            </a:r>
            <a:endParaRPr lang="en-IN" sz="1600" b="1" i="0" dirty="0">
              <a:solidFill>
                <a:srgbClr val="222222"/>
              </a:solidFill>
              <a:effectLst/>
            </a:endParaRPr>
          </a:p>
          <a:p>
            <a:pPr algn="l" fontAlgn="base">
              <a:lnSpc>
                <a:spcPct val="200000"/>
              </a:lnSpc>
              <a:buFont typeface="Arial" panose="020B0604020202020204" pitchFamily="34" charset="0"/>
              <a:buChar char="•"/>
            </a:pPr>
            <a:r>
              <a:rPr lang="en-IN" sz="1600" b="1" i="1" u="none" strike="noStrike" dirty="0">
                <a:solidFill>
                  <a:srgbClr val="222222"/>
                </a:solidFill>
                <a:effectLst/>
                <a:hlinkClick r:id="rId4"/>
              </a:rPr>
              <a:t>Paediatric Product Range</a:t>
            </a:r>
            <a:endParaRPr lang="en-IN" sz="1600" b="1" i="0" dirty="0">
              <a:solidFill>
                <a:srgbClr val="222222"/>
              </a:solidFill>
              <a:effectLst/>
            </a:endParaRPr>
          </a:p>
          <a:p>
            <a:pPr algn="l" fontAlgn="base">
              <a:lnSpc>
                <a:spcPct val="200000"/>
              </a:lnSpc>
              <a:buFont typeface="Arial" panose="020B0604020202020204" pitchFamily="34" charset="0"/>
              <a:buChar char="•"/>
            </a:pPr>
            <a:r>
              <a:rPr lang="en-IN" sz="1600" b="1" i="1" u="sng" dirty="0">
                <a:solidFill>
                  <a:srgbClr val="222222"/>
                </a:solidFill>
                <a:effectLst/>
                <a:hlinkClick r:id="rId5"/>
              </a:rPr>
              <a:t>Ophthalmic Product Range</a:t>
            </a:r>
            <a:endParaRPr lang="en-IN" sz="1600" b="1" i="0" dirty="0">
              <a:solidFill>
                <a:srgbClr val="222222"/>
              </a:solidFill>
              <a:effectLst/>
            </a:endParaRPr>
          </a:p>
          <a:p>
            <a:pPr algn="l" fontAlgn="base">
              <a:lnSpc>
                <a:spcPct val="200000"/>
              </a:lnSpc>
              <a:buFont typeface="Arial" panose="020B0604020202020204" pitchFamily="34" charset="0"/>
              <a:buChar char="•"/>
            </a:pPr>
            <a:r>
              <a:rPr lang="en-IN" sz="1600" b="1" i="1" u="none" strike="noStrike" dirty="0">
                <a:solidFill>
                  <a:srgbClr val="222222"/>
                </a:solidFill>
                <a:effectLst/>
                <a:hlinkClick r:id="rId6"/>
              </a:rPr>
              <a:t>Derma Product Range</a:t>
            </a:r>
            <a:endParaRPr lang="en-IN" sz="1600" b="1" i="0" dirty="0">
              <a:solidFill>
                <a:srgbClr val="222222"/>
              </a:solidFill>
              <a:effectLst/>
            </a:endParaRPr>
          </a:p>
          <a:p>
            <a:pPr algn="l" fontAlgn="base">
              <a:lnSpc>
                <a:spcPct val="200000"/>
              </a:lnSpc>
              <a:buFont typeface="Arial" panose="020B0604020202020204" pitchFamily="34" charset="0"/>
              <a:buChar char="•"/>
            </a:pPr>
            <a:r>
              <a:rPr lang="en-IN" sz="1600" b="1" i="1" u="sng" dirty="0">
                <a:solidFill>
                  <a:srgbClr val="222222"/>
                </a:solidFill>
                <a:effectLst/>
              </a:rPr>
              <a:t>Cardiac-Diabetic Product Range</a:t>
            </a:r>
            <a:endParaRPr lang="en-IN" sz="1600" b="1" i="0" dirty="0">
              <a:solidFill>
                <a:srgbClr val="222222"/>
              </a:solidFill>
              <a:effectLst/>
            </a:endParaRPr>
          </a:p>
        </p:txBody>
      </p:sp>
      <p:pic>
        <p:nvPicPr>
          <p:cNvPr id="5" name="Picture 4">
            <a:extLst>
              <a:ext uri="{FF2B5EF4-FFF2-40B4-BE49-F238E27FC236}">
                <a16:creationId xmlns:a16="http://schemas.microsoft.com/office/drawing/2014/main" id="{1E9F1638-9EF5-4173-B77A-9FB9EEA0D27B}"/>
              </a:ext>
            </a:extLst>
          </p:cNvPr>
          <p:cNvPicPr>
            <a:picLocks noChangeAspect="1"/>
          </p:cNvPicPr>
          <p:nvPr/>
        </p:nvPicPr>
        <p:blipFill>
          <a:blip r:embed="rId7"/>
          <a:stretch>
            <a:fillRect/>
          </a:stretch>
        </p:blipFill>
        <p:spPr>
          <a:xfrm>
            <a:off x="696431" y="4671515"/>
            <a:ext cx="833487" cy="859273"/>
          </a:xfrm>
          <a:prstGeom prst="rect">
            <a:avLst/>
          </a:prstGeom>
        </p:spPr>
      </p:pic>
      <p:pic>
        <p:nvPicPr>
          <p:cNvPr id="6" name="Picture 5" descr="Related image">
            <a:extLst>
              <a:ext uri="{FF2B5EF4-FFF2-40B4-BE49-F238E27FC236}">
                <a16:creationId xmlns:a16="http://schemas.microsoft.com/office/drawing/2014/main" id="{9838692B-58A6-46A9-9AE3-49F68EE759C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121" r="7229" b="27121"/>
          <a:stretch/>
        </p:blipFill>
        <p:spPr bwMode="auto">
          <a:xfrm>
            <a:off x="2091342" y="4708064"/>
            <a:ext cx="964973" cy="7861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HO GMP Certification">
            <a:extLst>
              <a:ext uri="{FF2B5EF4-FFF2-40B4-BE49-F238E27FC236}">
                <a16:creationId xmlns:a16="http://schemas.microsoft.com/office/drawing/2014/main" id="{FC23207A-AB16-4881-9D19-9A51F0433CB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68714" y="4675406"/>
            <a:ext cx="836584" cy="796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557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1651</TotalTime>
  <Words>906</Words>
  <Application>Microsoft Office PowerPoint</Application>
  <PresentationFormat>Widescreen</PresentationFormat>
  <Paragraphs>63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TWIN GM TABLETS</vt:lpstr>
      <vt:lpstr>INTRODUCTION of TWIN GM</vt:lpstr>
      <vt:lpstr>USES OF TWIN GM TABLETS </vt:lpstr>
      <vt:lpstr>SIDE EFFECTS OF TWIN GM TABLET </vt:lpstr>
      <vt:lpstr>PowerPoint Presentation</vt:lpstr>
      <vt:lpstr>SAFETY ADVICE</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TWIN GM TABLETS</dc:title>
  <dc:creator>adi.kansal</dc:creator>
  <cp:lastModifiedBy>ADITYA KANSAL</cp:lastModifiedBy>
  <cp:revision>10</cp:revision>
  <dcterms:created xsi:type="dcterms:W3CDTF">2021-01-07T10:23:13Z</dcterms:created>
  <dcterms:modified xsi:type="dcterms:W3CDTF">2021-01-14T16:17:57Z</dcterms:modified>
</cp:coreProperties>
</file>